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306" r:id="rId5"/>
    <p:sldId id="307" r:id="rId6"/>
    <p:sldId id="259" r:id="rId7"/>
    <p:sldId id="260" r:id="rId8"/>
    <p:sldId id="261" r:id="rId9"/>
    <p:sldId id="264" r:id="rId10"/>
    <p:sldId id="263" r:id="rId11"/>
    <p:sldId id="275" r:id="rId12"/>
    <p:sldId id="274" r:id="rId13"/>
    <p:sldId id="273" r:id="rId14"/>
    <p:sldId id="272" r:id="rId15"/>
    <p:sldId id="271" r:id="rId16"/>
    <p:sldId id="270" r:id="rId17"/>
    <p:sldId id="269" r:id="rId18"/>
    <p:sldId id="268" r:id="rId19"/>
    <p:sldId id="267" r:id="rId20"/>
    <p:sldId id="266" r:id="rId21"/>
    <p:sldId id="265" r:id="rId22"/>
    <p:sldId id="262" r:id="rId23"/>
    <p:sldId id="276" r:id="rId24"/>
    <p:sldId id="277" r:id="rId25"/>
    <p:sldId id="278"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FDC2B-F6F9-A4F5-4A53-2767FF9F931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F40BCEE-9D1B-0091-C9CD-8775A78876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97A6CC5-2755-D873-D1C7-900859E06DF4}"/>
              </a:ext>
            </a:extLst>
          </p:cNvPr>
          <p:cNvSpPr>
            <a:spLocks noGrp="1"/>
          </p:cNvSpPr>
          <p:nvPr>
            <p:ph type="dt" sz="half" idx="10"/>
          </p:nvPr>
        </p:nvSpPr>
        <p:spPr/>
        <p:txBody>
          <a:bodyPr/>
          <a:lstStyle/>
          <a:p>
            <a:fld id="{383DBF05-F8C5-4ED9-9338-6EEA4038DC01}" type="datetimeFigureOut">
              <a:rPr lang="en-US" smtClean="0"/>
              <a:t>1/9/2024</a:t>
            </a:fld>
            <a:endParaRPr lang="en-US"/>
          </a:p>
        </p:txBody>
      </p:sp>
      <p:sp>
        <p:nvSpPr>
          <p:cNvPr id="5" name="Footer Placeholder 4">
            <a:extLst>
              <a:ext uri="{FF2B5EF4-FFF2-40B4-BE49-F238E27FC236}">
                <a16:creationId xmlns:a16="http://schemas.microsoft.com/office/drawing/2014/main" id="{909C08C2-B051-35E4-EB0E-2D18C89E16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3BECD4-FA5B-E33D-473F-99D8BA396940}"/>
              </a:ext>
            </a:extLst>
          </p:cNvPr>
          <p:cNvSpPr>
            <a:spLocks noGrp="1"/>
          </p:cNvSpPr>
          <p:nvPr>
            <p:ph type="sldNum" sz="quarter" idx="12"/>
          </p:nvPr>
        </p:nvSpPr>
        <p:spPr/>
        <p:txBody>
          <a:bodyPr/>
          <a:lstStyle/>
          <a:p>
            <a:fld id="{FEA16D1A-D2A8-4FD0-946F-C59B946E3029}" type="slidenum">
              <a:rPr lang="en-US" smtClean="0"/>
              <a:t>‹#›</a:t>
            </a:fld>
            <a:endParaRPr lang="en-US"/>
          </a:p>
        </p:txBody>
      </p:sp>
    </p:spTree>
    <p:extLst>
      <p:ext uri="{BB962C8B-B14F-4D97-AF65-F5344CB8AC3E}">
        <p14:creationId xmlns:p14="http://schemas.microsoft.com/office/powerpoint/2010/main" val="35278784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D4F60-8C9B-BE15-28FA-8036C9B994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B04252F-85DB-31FD-0D91-48154C3BC6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412D11-3F2E-B379-C0AD-C5A18EE9F806}"/>
              </a:ext>
            </a:extLst>
          </p:cNvPr>
          <p:cNvSpPr>
            <a:spLocks noGrp="1"/>
          </p:cNvSpPr>
          <p:nvPr>
            <p:ph type="dt" sz="half" idx="10"/>
          </p:nvPr>
        </p:nvSpPr>
        <p:spPr/>
        <p:txBody>
          <a:bodyPr/>
          <a:lstStyle/>
          <a:p>
            <a:fld id="{383DBF05-F8C5-4ED9-9338-6EEA4038DC01}" type="datetimeFigureOut">
              <a:rPr lang="en-US" smtClean="0"/>
              <a:t>1/9/2024</a:t>
            </a:fld>
            <a:endParaRPr lang="en-US"/>
          </a:p>
        </p:txBody>
      </p:sp>
      <p:sp>
        <p:nvSpPr>
          <p:cNvPr id="5" name="Footer Placeholder 4">
            <a:extLst>
              <a:ext uri="{FF2B5EF4-FFF2-40B4-BE49-F238E27FC236}">
                <a16:creationId xmlns:a16="http://schemas.microsoft.com/office/drawing/2014/main" id="{D07463E3-55AC-02C4-96EA-CA26400D4C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204452-51C5-1224-0EB7-20BCDA00C8D5}"/>
              </a:ext>
            </a:extLst>
          </p:cNvPr>
          <p:cNvSpPr>
            <a:spLocks noGrp="1"/>
          </p:cNvSpPr>
          <p:nvPr>
            <p:ph type="sldNum" sz="quarter" idx="12"/>
          </p:nvPr>
        </p:nvSpPr>
        <p:spPr/>
        <p:txBody>
          <a:bodyPr/>
          <a:lstStyle/>
          <a:p>
            <a:fld id="{FEA16D1A-D2A8-4FD0-946F-C59B946E3029}" type="slidenum">
              <a:rPr lang="en-US" smtClean="0"/>
              <a:t>‹#›</a:t>
            </a:fld>
            <a:endParaRPr lang="en-US"/>
          </a:p>
        </p:txBody>
      </p:sp>
    </p:spTree>
    <p:extLst>
      <p:ext uri="{BB962C8B-B14F-4D97-AF65-F5344CB8AC3E}">
        <p14:creationId xmlns:p14="http://schemas.microsoft.com/office/powerpoint/2010/main" val="2178233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68FE1F3-1529-D8A8-BA69-0FC441C7AD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365ECB7-C9D5-C661-316A-A5D57F32DC1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A1457D-164A-E70B-0939-09D039FD8285}"/>
              </a:ext>
            </a:extLst>
          </p:cNvPr>
          <p:cNvSpPr>
            <a:spLocks noGrp="1"/>
          </p:cNvSpPr>
          <p:nvPr>
            <p:ph type="dt" sz="half" idx="10"/>
          </p:nvPr>
        </p:nvSpPr>
        <p:spPr/>
        <p:txBody>
          <a:bodyPr/>
          <a:lstStyle/>
          <a:p>
            <a:fld id="{383DBF05-F8C5-4ED9-9338-6EEA4038DC01}" type="datetimeFigureOut">
              <a:rPr lang="en-US" smtClean="0"/>
              <a:t>1/9/2024</a:t>
            </a:fld>
            <a:endParaRPr lang="en-US"/>
          </a:p>
        </p:txBody>
      </p:sp>
      <p:sp>
        <p:nvSpPr>
          <p:cNvPr id="5" name="Footer Placeholder 4">
            <a:extLst>
              <a:ext uri="{FF2B5EF4-FFF2-40B4-BE49-F238E27FC236}">
                <a16:creationId xmlns:a16="http://schemas.microsoft.com/office/drawing/2014/main" id="{102BBCAB-0744-7047-B422-2C0F87AF26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977306-136C-CCF6-4254-3213CE3D665B}"/>
              </a:ext>
            </a:extLst>
          </p:cNvPr>
          <p:cNvSpPr>
            <a:spLocks noGrp="1"/>
          </p:cNvSpPr>
          <p:nvPr>
            <p:ph type="sldNum" sz="quarter" idx="12"/>
          </p:nvPr>
        </p:nvSpPr>
        <p:spPr/>
        <p:txBody>
          <a:bodyPr/>
          <a:lstStyle/>
          <a:p>
            <a:fld id="{FEA16D1A-D2A8-4FD0-946F-C59B946E3029}" type="slidenum">
              <a:rPr lang="en-US" smtClean="0"/>
              <a:t>‹#›</a:t>
            </a:fld>
            <a:endParaRPr lang="en-US"/>
          </a:p>
        </p:txBody>
      </p:sp>
    </p:spTree>
    <p:extLst>
      <p:ext uri="{BB962C8B-B14F-4D97-AF65-F5344CB8AC3E}">
        <p14:creationId xmlns:p14="http://schemas.microsoft.com/office/powerpoint/2010/main" val="2016765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D64AC-5648-3404-EA5A-CE3BA7D4A65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FCC6D55-6074-6968-C6A4-52E5D264F54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EED7E2D-695F-0CEE-0AE3-515A76DF82E5}"/>
              </a:ext>
            </a:extLst>
          </p:cNvPr>
          <p:cNvSpPr>
            <a:spLocks noGrp="1"/>
          </p:cNvSpPr>
          <p:nvPr>
            <p:ph type="dt" sz="half" idx="10"/>
          </p:nvPr>
        </p:nvSpPr>
        <p:spPr/>
        <p:txBody>
          <a:bodyPr/>
          <a:lstStyle/>
          <a:p>
            <a:fld id="{383DBF05-F8C5-4ED9-9338-6EEA4038DC01}" type="datetimeFigureOut">
              <a:rPr lang="en-US" smtClean="0"/>
              <a:t>1/9/2024</a:t>
            </a:fld>
            <a:endParaRPr lang="en-US"/>
          </a:p>
        </p:txBody>
      </p:sp>
      <p:sp>
        <p:nvSpPr>
          <p:cNvPr id="5" name="Footer Placeholder 4">
            <a:extLst>
              <a:ext uri="{FF2B5EF4-FFF2-40B4-BE49-F238E27FC236}">
                <a16:creationId xmlns:a16="http://schemas.microsoft.com/office/drawing/2014/main" id="{F6C19A6D-217E-3862-0AB6-EF60B99E7E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0E400A-63C5-503E-BBCC-B3C491D3A202}"/>
              </a:ext>
            </a:extLst>
          </p:cNvPr>
          <p:cNvSpPr>
            <a:spLocks noGrp="1"/>
          </p:cNvSpPr>
          <p:nvPr>
            <p:ph type="sldNum" sz="quarter" idx="12"/>
          </p:nvPr>
        </p:nvSpPr>
        <p:spPr/>
        <p:txBody>
          <a:bodyPr/>
          <a:lstStyle/>
          <a:p>
            <a:fld id="{FEA16D1A-D2A8-4FD0-946F-C59B946E3029}" type="slidenum">
              <a:rPr lang="en-US" smtClean="0"/>
              <a:t>‹#›</a:t>
            </a:fld>
            <a:endParaRPr lang="en-US"/>
          </a:p>
        </p:txBody>
      </p:sp>
    </p:spTree>
    <p:extLst>
      <p:ext uri="{BB962C8B-B14F-4D97-AF65-F5344CB8AC3E}">
        <p14:creationId xmlns:p14="http://schemas.microsoft.com/office/powerpoint/2010/main" val="1216877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A5063-1436-A261-8103-5EBDED46C4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0022DD1-AA77-FBEA-2A21-DB211C8C939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AD4623D-FE58-BA39-A5B1-72067E63B909}"/>
              </a:ext>
            </a:extLst>
          </p:cNvPr>
          <p:cNvSpPr>
            <a:spLocks noGrp="1"/>
          </p:cNvSpPr>
          <p:nvPr>
            <p:ph type="dt" sz="half" idx="10"/>
          </p:nvPr>
        </p:nvSpPr>
        <p:spPr/>
        <p:txBody>
          <a:bodyPr/>
          <a:lstStyle/>
          <a:p>
            <a:fld id="{383DBF05-F8C5-4ED9-9338-6EEA4038DC01}" type="datetimeFigureOut">
              <a:rPr lang="en-US" smtClean="0"/>
              <a:t>1/9/2024</a:t>
            </a:fld>
            <a:endParaRPr lang="en-US"/>
          </a:p>
        </p:txBody>
      </p:sp>
      <p:sp>
        <p:nvSpPr>
          <p:cNvPr id="5" name="Footer Placeholder 4">
            <a:extLst>
              <a:ext uri="{FF2B5EF4-FFF2-40B4-BE49-F238E27FC236}">
                <a16:creationId xmlns:a16="http://schemas.microsoft.com/office/drawing/2014/main" id="{A07D6477-2AEA-C65B-06D6-598076FAC86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2ECD23-23BB-A941-2A05-4E21F908BF96}"/>
              </a:ext>
            </a:extLst>
          </p:cNvPr>
          <p:cNvSpPr>
            <a:spLocks noGrp="1"/>
          </p:cNvSpPr>
          <p:nvPr>
            <p:ph type="sldNum" sz="quarter" idx="12"/>
          </p:nvPr>
        </p:nvSpPr>
        <p:spPr/>
        <p:txBody>
          <a:bodyPr/>
          <a:lstStyle/>
          <a:p>
            <a:fld id="{FEA16D1A-D2A8-4FD0-946F-C59B946E3029}" type="slidenum">
              <a:rPr lang="en-US" smtClean="0"/>
              <a:t>‹#›</a:t>
            </a:fld>
            <a:endParaRPr lang="en-US"/>
          </a:p>
        </p:txBody>
      </p:sp>
    </p:spTree>
    <p:extLst>
      <p:ext uri="{BB962C8B-B14F-4D97-AF65-F5344CB8AC3E}">
        <p14:creationId xmlns:p14="http://schemas.microsoft.com/office/powerpoint/2010/main" val="3168134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C3576-724F-D8AE-5724-0D37BE3F17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FA6231-4283-1F00-1D70-D0770B67169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445B96-7E26-BC1A-BE69-2DFF7728B76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E1EA4E6-3CE4-514D-21CE-50B7515A4780}"/>
              </a:ext>
            </a:extLst>
          </p:cNvPr>
          <p:cNvSpPr>
            <a:spLocks noGrp="1"/>
          </p:cNvSpPr>
          <p:nvPr>
            <p:ph type="dt" sz="half" idx="10"/>
          </p:nvPr>
        </p:nvSpPr>
        <p:spPr/>
        <p:txBody>
          <a:bodyPr/>
          <a:lstStyle/>
          <a:p>
            <a:fld id="{383DBF05-F8C5-4ED9-9338-6EEA4038DC01}" type="datetimeFigureOut">
              <a:rPr lang="en-US" smtClean="0"/>
              <a:t>1/9/2024</a:t>
            </a:fld>
            <a:endParaRPr lang="en-US"/>
          </a:p>
        </p:txBody>
      </p:sp>
      <p:sp>
        <p:nvSpPr>
          <p:cNvPr id="6" name="Footer Placeholder 5">
            <a:extLst>
              <a:ext uri="{FF2B5EF4-FFF2-40B4-BE49-F238E27FC236}">
                <a16:creationId xmlns:a16="http://schemas.microsoft.com/office/drawing/2014/main" id="{BFFD39C8-828B-74CF-1998-13C4E46C21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3D4BD1A-D954-0BB6-A487-5EFDE71C7809}"/>
              </a:ext>
            </a:extLst>
          </p:cNvPr>
          <p:cNvSpPr>
            <a:spLocks noGrp="1"/>
          </p:cNvSpPr>
          <p:nvPr>
            <p:ph type="sldNum" sz="quarter" idx="12"/>
          </p:nvPr>
        </p:nvSpPr>
        <p:spPr/>
        <p:txBody>
          <a:bodyPr/>
          <a:lstStyle/>
          <a:p>
            <a:fld id="{FEA16D1A-D2A8-4FD0-946F-C59B946E3029}" type="slidenum">
              <a:rPr lang="en-US" smtClean="0"/>
              <a:t>‹#›</a:t>
            </a:fld>
            <a:endParaRPr lang="en-US"/>
          </a:p>
        </p:txBody>
      </p:sp>
    </p:spTree>
    <p:extLst>
      <p:ext uri="{BB962C8B-B14F-4D97-AF65-F5344CB8AC3E}">
        <p14:creationId xmlns:p14="http://schemas.microsoft.com/office/powerpoint/2010/main" val="18147076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53C84E-93BD-FADF-CB0B-CC1AD4642C0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E005C17-8FAC-842F-811F-AD9D21718C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A2740F7-E95F-C73B-4F11-6EF8407C612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2DE8C65-BC7B-B758-EC6F-05674A5C1BA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6394CD-E218-0906-23A4-305E0F3C9DD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AA2148E-9D5C-B6FE-3E4C-7406F8AC235F}"/>
              </a:ext>
            </a:extLst>
          </p:cNvPr>
          <p:cNvSpPr>
            <a:spLocks noGrp="1"/>
          </p:cNvSpPr>
          <p:nvPr>
            <p:ph type="dt" sz="half" idx="10"/>
          </p:nvPr>
        </p:nvSpPr>
        <p:spPr/>
        <p:txBody>
          <a:bodyPr/>
          <a:lstStyle/>
          <a:p>
            <a:fld id="{383DBF05-F8C5-4ED9-9338-6EEA4038DC01}" type="datetimeFigureOut">
              <a:rPr lang="en-US" smtClean="0"/>
              <a:t>1/9/2024</a:t>
            </a:fld>
            <a:endParaRPr lang="en-US"/>
          </a:p>
        </p:txBody>
      </p:sp>
      <p:sp>
        <p:nvSpPr>
          <p:cNvPr id="8" name="Footer Placeholder 7">
            <a:extLst>
              <a:ext uri="{FF2B5EF4-FFF2-40B4-BE49-F238E27FC236}">
                <a16:creationId xmlns:a16="http://schemas.microsoft.com/office/drawing/2014/main" id="{CDF562E7-3B0A-1907-794B-551C135B159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F1BDE66-98F0-6045-1398-C736B2D78471}"/>
              </a:ext>
            </a:extLst>
          </p:cNvPr>
          <p:cNvSpPr>
            <a:spLocks noGrp="1"/>
          </p:cNvSpPr>
          <p:nvPr>
            <p:ph type="sldNum" sz="quarter" idx="12"/>
          </p:nvPr>
        </p:nvSpPr>
        <p:spPr/>
        <p:txBody>
          <a:bodyPr/>
          <a:lstStyle/>
          <a:p>
            <a:fld id="{FEA16D1A-D2A8-4FD0-946F-C59B946E3029}" type="slidenum">
              <a:rPr lang="en-US" smtClean="0"/>
              <a:t>‹#›</a:t>
            </a:fld>
            <a:endParaRPr lang="en-US"/>
          </a:p>
        </p:txBody>
      </p:sp>
    </p:spTree>
    <p:extLst>
      <p:ext uri="{BB962C8B-B14F-4D97-AF65-F5344CB8AC3E}">
        <p14:creationId xmlns:p14="http://schemas.microsoft.com/office/powerpoint/2010/main" val="3761665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9D1E1-B23C-789E-3966-D1E9991D208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AD4657D-CB22-D5ED-8F82-4A05C24C4A25}"/>
              </a:ext>
            </a:extLst>
          </p:cNvPr>
          <p:cNvSpPr>
            <a:spLocks noGrp="1"/>
          </p:cNvSpPr>
          <p:nvPr>
            <p:ph type="dt" sz="half" idx="10"/>
          </p:nvPr>
        </p:nvSpPr>
        <p:spPr/>
        <p:txBody>
          <a:bodyPr/>
          <a:lstStyle/>
          <a:p>
            <a:fld id="{383DBF05-F8C5-4ED9-9338-6EEA4038DC01}" type="datetimeFigureOut">
              <a:rPr lang="en-US" smtClean="0"/>
              <a:t>1/9/2024</a:t>
            </a:fld>
            <a:endParaRPr lang="en-US"/>
          </a:p>
        </p:txBody>
      </p:sp>
      <p:sp>
        <p:nvSpPr>
          <p:cNvPr id="4" name="Footer Placeholder 3">
            <a:extLst>
              <a:ext uri="{FF2B5EF4-FFF2-40B4-BE49-F238E27FC236}">
                <a16:creationId xmlns:a16="http://schemas.microsoft.com/office/drawing/2014/main" id="{39582FD1-D9CF-1DDF-3AC7-127B93D2735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18A6D26-1498-2ACA-DFDA-5930DF16790C}"/>
              </a:ext>
            </a:extLst>
          </p:cNvPr>
          <p:cNvSpPr>
            <a:spLocks noGrp="1"/>
          </p:cNvSpPr>
          <p:nvPr>
            <p:ph type="sldNum" sz="quarter" idx="12"/>
          </p:nvPr>
        </p:nvSpPr>
        <p:spPr/>
        <p:txBody>
          <a:bodyPr/>
          <a:lstStyle/>
          <a:p>
            <a:fld id="{FEA16D1A-D2A8-4FD0-946F-C59B946E3029}" type="slidenum">
              <a:rPr lang="en-US" smtClean="0"/>
              <a:t>‹#›</a:t>
            </a:fld>
            <a:endParaRPr lang="en-US"/>
          </a:p>
        </p:txBody>
      </p:sp>
    </p:spTree>
    <p:extLst>
      <p:ext uri="{BB962C8B-B14F-4D97-AF65-F5344CB8AC3E}">
        <p14:creationId xmlns:p14="http://schemas.microsoft.com/office/powerpoint/2010/main" val="388377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B245641-4CAC-9DE5-006B-5C7D229C7365}"/>
              </a:ext>
            </a:extLst>
          </p:cNvPr>
          <p:cNvSpPr>
            <a:spLocks noGrp="1"/>
          </p:cNvSpPr>
          <p:nvPr>
            <p:ph type="dt" sz="half" idx="10"/>
          </p:nvPr>
        </p:nvSpPr>
        <p:spPr/>
        <p:txBody>
          <a:bodyPr/>
          <a:lstStyle/>
          <a:p>
            <a:fld id="{383DBF05-F8C5-4ED9-9338-6EEA4038DC01}" type="datetimeFigureOut">
              <a:rPr lang="en-US" smtClean="0"/>
              <a:t>1/9/2024</a:t>
            </a:fld>
            <a:endParaRPr lang="en-US"/>
          </a:p>
        </p:txBody>
      </p:sp>
      <p:sp>
        <p:nvSpPr>
          <p:cNvPr id="3" name="Footer Placeholder 2">
            <a:extLst>
              <a:ext uri="{FF2B5EF4-FFF2-40B4-BE49-F238E27FC236}">
                <a16:creationId xmlns:a16="http://schemas.microsoft.com/office/drawing/2014/main" id="{DE512BF8-6FAE-196F-7037-9EC46F4725E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09E7D59-DCBD-006A-1201-F03E2FC46044}"/>
              </a:ext>
            </a:extLst>
          </p:cNvPr>
          <p:cNvSpPr>
            <a:spLocks noGrp="1"/>
          </p:cNvSpPr>
          <p:nvPr>
            <p:ph type="sldNum" sz="quarter" idx="12"/>
          </p:nvPr>
        </p:nvSpPr>
        <p:spPr/>
        <p:txBody>
          <a:bodyPr/>
          <a:lstStyle/>
          <a:p>
            <a:fld id="{FEA16D1A-D2A8-4FD0-946F-C59B946E3029}" type="slidenum">
              <a:rPr lang="en-US" smtClean="0"/>
              <a:t>‹#›</a:t>
            </a:fld>
            <a:endParaRPr lang="en-US"/>
          </a:p>
        </p:txBody>
      </p:sp>
    </p:spTree>
    <p:extLst>
      <p:ext uri="{BB962C8B-B14F-4D97-AF65-F5344CB8AC3E}">
        <p14:creationId xmlns:p14="http://schemas.microsoft.com/office/powerpoint/2010/main" val="3169187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294DB-31D1-0A4D-655B-5E207BDB76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24B549-B77B-4312-110F-2C9644F4A1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6F5CCEE-BA9D-CEF7-2E71-3B9E83C6078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DEA69B-A98D-D816-A2B3-B110B2CDA0C2}"/>
              </a:ext>
            </a:extLst>
          </p:cNvPr>
          <p:cNvSpPr>
            <a:spLocks noGrp="1"/>
          </p:cNvSpPr>
          <p:nvPr>
            <p:ph type="dt" sz="half" idx="10"/>
          </p:nvPr>
        </p:nvSpPr>
        <p:spPr/>
        <p:txBody>
          <a:bodyPr/>
          <a:lstStyle/>
          <a:p>
            <a:fld id="{383DBF05-F8C5-4ED9-9338-6EEA4038DC01}" type="datetimeFigureOut">
              <a:rPr lang="en-US" smtClean="0"/>
              <a:t>1/9/2024</a:t>
            </a:fld>
            <a:endParaRPr lang="en-US"/>
          </a:p>
        </p:txBody>
      </p:sp>
      <p:sp>
        <p:nvSpPr>
          <p:cNvPr id="6" name="Footer Placeholder 5">
            <a:extLst>
              <a:ext uri="{FF2B5EF4-FFF2-40B4-BE49-F238E27FC236}">
                <a16:creationId xmlns:a16="http://schemas.microsoft.com/office/drawing/2014/main" id="{2C0A25EE-DA67-BC32-94EC-AEA9BD3A027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DA2D4F-AE11-9B1A-5A81-45762CFBF948}"/>
              </a:ext>
            </a:extLst>
          </p:cNvPr>
          <p:cNvSpPr>
            <a:spLocks noGrp="1"/>
          </p:cNvSpPr>
          <p:nvPr>
            <p:ph type="sldNum" sz="quarter" idx="12"/>
          </p:nvPr>
        </p:nvSpPr>
        <p:spPr/>
        <p:txBody>
          <a:bodyPr/>
          <a:lstStyle/>
          <a:p>
            <a:fld id="{FEA16D1A-D2A8-4FD0-946F-C59B946E3029}" type="slidenum">
              <a:rPr lang="en-US" smtClean="0"/>
              <a:t>‹#›</a:t>
            </a:fld>
            <a:endParaRPr lang="en-US"/>
          </a:p>
        </p:txBody>
      </p:sp>
    </p:spTree>
    <p:extLst>
      <p:ext uri="{BB962C8B-B14F-4D97-AF65-F5344CB8AC3E}">
        <p14:creationId xmlns:p14="http://schemas.microsoft.com/office/powerpoint/2010/main" val="35092478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CF89F2-6AE7-969C-34A6-3BAFD0936FC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9237E09-9F0C-EFFF-4BDC-043F8C07F2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B6CB705-1696-1138-0D00-32A9DB15E7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D6C65ED-4DCC-A2CD-A4B1-BB0C2D8435EB}"/>
              </a:ext>
            </a:extLst>
          </p:cNvPr>
          <p:cNvSpPr>
            <a:spLocks noGrp="1"/>
          </p:cNvSpPr>
          <p:nvPr>
            <p:ph type="dt" sz="half" idx="10"/>
          </p:nvPr>
        </p:nvSpPr>
        <p:spPr/>
        <p:txBody>
          <a:bodyPr/>
          <a:lstStyle/>
          <a:p>
            <a:fld id="{383DBF05-F8C5-4ED9-9338-6EEA4038DC01}" type="datetimeFigureOut">
              <a:rPr lang="en-US" smtClean="0"/>
              <a:t>1/9/2024</a:t>
            </a:fld>
            <a:endParaRPr lang="en-US"/>
          </a:p>
        </p:txBody>
      </p:sp>
      <p:sp>
        <p:nvSpPr>
          <p:cNvPr id="6" name="Footer Placeholder 5">
            <a:extLst>
              <a:ext uri="{FF2B5EF4-FFF2-40B4-BE49-F238E27FC236}">
                <a16:creationId xmlns:a16="http://schemas.microsoft.com/office/drawing/2014/main" id="{95989C5B-3A17-DAD4-CF28-8C5EEF19A67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D1BDC97-16BE-0A09-26F5-8B15D716C75B}"/>
              </a:ext>
            </a:extLst>
          </p:cNvPr>
          <p:cNvSpPr>
            <a:spLocks noGrp="1"/>
          </p:cNvSpPr>
          <p:nvPr>
            <p:ph type="sldNum" sz="quarter" idx="12"/>
          </p:nvPr>
        </p:nvSpPr>
        <p:spPr/>
        <p:txBody>
          <a:bodyPr/>
          <a:lstStyle/>
          <a:p>
            <a:fld id="{FEA16D1A-D2A8-4FD0-946F-C59B946E3029}" type="slidenum">
              <a:rPr lang="en-US" smtClean="0"/>
              <a:t>‹#›</a:t>
            </a:fld>
            <a:endParaRPr lang="en-US"/>
          </a:p>
        </p:txBody>
      </p:sp>
    </p:spTree>
    <p:extLst>
      <p:ext uri="{BB962C8B-B14F-4D97-AF65-F5344CB8AC3E}">
        <p14:creationId xmlns:p14="http://schemas.microsoft.com/office/powerpoint/2010/main" val="13176393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ABD298-CC5C-5F76-E129-914E02AE6D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3C578E3-8A2A-9440-AEBB-A746C973B8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917DCA-EFCC-DAAC-F24E-3E087D9BC0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3DBF05-F8C5-4ED9-9338-6EEA4038DC01}" type="datetimeFigureOut">
              <a:rPr lang="en-US" smtClean="0"/>
              <a:t>1/9/2024</a:t>
            </a:fld>
            <a:endParaRPr lang="en-US"/>
          </a:p>
        </p:txBody>
      </p:sp>
      <p:sp>
        <p:nvSpPr>
          <p:cNvPr id="5" name="Footer Placeholder 4">
            <a:extLst>
              <a:ext uri="{FF2B5EF4-FFF2-40B4-BE49-F238E27FC236}">
                <a16:creationId xmlns:a16="http://schemas.microsoft.com/office/drawing/2014/main" id="{EF1123DC-02D2-EAC1-398B-7AAAEB1576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6C72BE-ED76-4158-B4EE-BC43FC1D5FB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A16D1A-D2A8-4FD0-946F-C59B946E3029}" type="slidenum">
              <a:rPr lang="en-US" smtClean="0"/>
              <a:t>‹#›</a:t>
            </a:fld>
            <a:endParaRPr lang="en-US"/>
          </a:p>
        </p:txBody>
      </p:sp>
    </p:spTree>
    <p:extLst>
      <p:ext uri="{BB962C8B-B14F-4D97-AF65-F5344CB8AC3E}">
        <p14:creationId xmlns:p14="http://schemas.microsoft.com/office/powerpoint/2010/main" val="34081730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t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t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t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E8D9E-DC33-E41E-28C3-B776E0D1E23A}"/>
              </a:ext>
            </a:extLst>
          </p:cNvPr>
          <p:cNvSpPr>
            <a:spLocks noGrp="1"/>
          </p:cNvSpPr>
          <p:nvPr>
            <p:ph type="ctrTitle"/>
          </p:nvPr>
        </p:nvSpPr>
        <p:spPr/>
        <p:txBody>
          <a:bodyPr/>
          <a:lstStyle/>
          <a:p>
            <a:r>
              <a:rPr lang="en-US" dirty="0">
                <a:latin typeface="Palatino Linotype" panose="02040502050505030304" pitchFamily="18" charset="0"/>
              </a:rPr>
              <a:t>Vaccines in Tumor Therapy 1</a:t>
            </a:r>
          </a:p>
        </p:txBody>
      </p:sp>
      <p:sp>
        <p:nvSpPr>
          <p:cNvPr id="3" name="Subtitle 2">
            <a:extLst>
              <a:ext uri="{FF2B5EF4-FFF2-40B4-BE49-F238E27FC236}">
                <a16:creationId xmlns:a16="http://schemas.microsoft.com/office/drawing/2014/main" id="{18057C3E-B3E5-BCDC-F273-62140AD5546C}"/>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C11D9941-47C1-03CD-2D1E-CC89D6B5FE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9363" y="3602038"/>
            <a:ext cx="4594412" cy="3063240"/>
          </a:xfrm>
          <a:prstGeom prst="rect">
            <a:avLst/>
          </a:prstGeom>
        </p:spPr>
      </p:pic>
    </p:spTree>
    <p:extLst>
      <p:ext uri="{BB962C8B-B14F-4D97-AF65-F5344CB8AC3E}">
        <p14:creationId xmlns:p14="http://schemas.microsoft.com/office/powerpoint/2010/main" val="13020114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58C6C-7326-55CB-4682-8B8B296759A1}"/>
              </a:ext>
            </a:extLst>
          </p:cNvPr>
          <p:cNvSpPr>
            <a:spLocks noGrp="1"/>
          </p:cNvSpPr>
          <p:nvPr>
            <p:ph type="title"/>
          </p:nvPr>
        </p:nvSpPr>
        <p:spPr/>
        <p:txBody>
          <a:bodyPr/>
          <a:lstStyle/>
          <a:p>
            <a:pPr algn="ctr"/>
            <a:r>
              <a:rPr lang="en-US" dirty="0">
                <a:latin typeface="Palatino Linotype" panose="02040502050505030304" pitchFamily="18" charset="0"/>
              </a:rPr>
              <a:t>Division of Cancer Vaccines</a:t>
            </a:r>
            <a:endParaRPr lang="en-US" dirty="0"/>
          </a:p>
        </p:txBody>
      </p:sp>
      <p:sp>
        <p:nvSpPr>
          <p:cNvPr id="3" name="Content Placeholder 2">
            <a:extLst>
              <a:ext uri="{FF2B5EF4-FFF2-40B4-BE49-F238E27FC236}">
                <a16:creationId xmlns:a16="http://schemas.microsoft.com/office/drawing/2014/main" id="{4DA88A68-19A5-18BD-54EA-626062D10D5C}"/>
              </a:ext>
            </a:extLst>
          </p:cNvPr>
          <p:cNvSpPr>
            <a:spLocks noGrp="1"/>
          </p:cNvSpPr>
          <p:nvPr>
            <p:ph idx="1"/>
          </p:nvPr>
        </p:nvSpPr>
        <p:spPr/>
        <p:txBody>
          <a:bodyPr/>
          <a:lstStyle/>
          <a:p>
            <a:r>
              <a:rPr lang="en-US" dirty="0">
                <a:latin typeface="Palatino Linotype" panose="02040502050505030304" pitchFamily="18" charset="0"/>
              </a:rPr>
              <a:t>Nucleic acid vaccines include DNA and RNA vaccines, composed of the encoding gene and carrier group of pathogen antigens.</a:t>
            </a:r>
          </a:p>
          <a:p>
            <a:pPr>
              <a:buFont typeface="Wingdings" panose="05000000000000000000" pitchFamily="2" charset="2"/>
              <a:buChar char="Ø"/>
            </a:pPr>
            <a:r>
              <a:rPr lang="en-US" dirty="0">
                <a:latin typeface="Palatino Linotype" panose="02040502050505030304" pitchFamily="18" charset="0"/>
              </a:rPr>
              <a:t>DNA cancer vaccines are closed circular DNA plasmids encoding TAAs or immunomodulatory molecules to induce tumor-specific responses</a:t>
            </a:r>
          </a:p>
          <a:p>
            <a:pPr>
              <a:buFont typeface="Wingdings" panose="05000000000000000000" pitchFamily="2" charset="2"/>
              <a:buChar char="Ø"/>
            </a:pPr>
            <a:r>
              <a:rPr lang="en-US" dirty="0">
                <a:latin typeface="Palatino Linotype" panose="02040502050505030304" pitchFamily="18" charset="0"/>
              </a:rPr>
              <a:t>mRNA vaccines are synthesized in vitro, they could encode antigens and express proteins following internalization to stimulate an immune response</a:t>
            </a:r>
          </a:p>
        </p:txBody>
      </p:sp>
    </p:spTree>
    <p:extLst>
      <p:ext uri="{BB962C8B-B14F-4D97-AF65-F5344CB8AC3E}">
        <p14:creationId xmlns:p14="http://schemas.microsoft.com/office/powerpoint/2010/main" val="37272341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421BB-3480-78A4-262B-9C022C1C436F}"/>
              </a:ext>
            </a:extLst>
          </p:cNvPr>
          <p:cNvSpPr>
            <a:spLocks noGrp="1"/>
          </p:cNvSpPr>
          <p:nvPr>
            <p:ph type="title"/>
          </p:nvPr>
        </p:nvSpPr>
        <p:spPr/>
        <p:txBody>
          <a:bodyPr/>
          <a:lstStyle/>
          <a:p>
            <a:pPr algn="ctr"/>
            <a:r>
              <a:rPr lang="en-US" dirty="0">
                <a:latin typeface="Palatino Linotype" panose="02040502050505030304" pitchFamily="18" charset="0"/>
              </a:rPr>
              <a:t>Mechanism of Cancer Vaccines</a:t>
            </a:r>
          </a:p>
        </p:txBody>
      </p:sp>
      <p:sp>
        <p:nvSpPr>
          <p:cNvPr id="3" name="Content Placeholder 2">
            <a:extLst>
              <a:ext uri="{FF2B5EF4-FFF2-40B4-BE49-F238E27FC236}">
                <a16:creationId xmlns:a16="http://schemas.microsoft.com/office/drawing/2014/main" id="{648F1A5A-09F4-248E-9F76-BD5AE686FC6A}"/>
              </a:ext>
            </a:extLst>
          </p:cNvPr>
          <p:cNvSpPr>
            <a:spLocks noGrp="1"/>
          </p:cNvSpPr>
          <p:nvPr>
            <p:ph idx="1"/>
          </p:nvPr>
        </p:nvSpPr>
        <p:spPr/>
        <p:txBody>
          <a:bodyPr/>
          <a:lstStyle/>
          <a:p>
            <a:r>
              <a:rPr lang="en-US" dirty="0">
                <a:latin typeface="Palatino Linotype" panose="02040502050505030304" pitchFamily="18" charset="0"/>
              </a:rPr>
              <a:t>Tumor antigens</a:t>
            </a:r>
          </a:p>
          <a:p>
            <a:r>
              <a:rPr lang="en-US" dirty="0">
                <a:latin typeface="Palatino Linotype" panose="02040502050505030304" pitchFamily="18" charset="0"/>
              </a:rPr>
              <a:t>Antigen selection is a critical process of cancer vaccines design</a:t>
            </a:r>
          </a:p>
          <a:p>
            <a:r>
              <a:rPr lang="en-US" dirty="0">
                <a:latin typeface="Palatino Linotype" panose="02040502050505030304" pitchFamily="18" charset="0"/>
              </a:rPr>
              <a:t>Tumor antigens recognized by T lymphocytes are central to the efficacy of cancer vaccines</a:t>
            </a:r>
          </a:p>
          <a:p>
            <a:r>
              <a:rPr lang="en-US" dirty="0">
                <a:latin typeface="Palatino Linotype" panose="02040502050505030304" pitchFamily="18" charset="0"/>
              </a:rPr>
              <a:t>The ideal antigen for a cancer vaccine should be highly immunogenic, explicitly expressed in all cancer cells (not in normal cells) and necessary for the survival of cancer cells</a:t>
            </a:r>
          </a:p>
        </p:txBody>
      </p:sp>
    </p:spTree>
    <p:extLst>
      <p:ext uri="{BB962C8B-B14F-4D97-AF65-F5344CB8AC3E}">
        <p14:creationId xmlns:p14="http://schemas.microsoft.com/office/powerpoint/2010/main" val="20023474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2E2CD-6697-D44C-1051-426D7B31A0A6}"/>
              </a:ext>
            </a:extLst>
          </p:cNvPr>
          <p:cNvSpPr>
            <a:spLocks noGrp="1"/>
          </p:cNvSpPr>
          <p:nvPr>
            <p:ph type="title"/>
          </p:nvPr>
        </p:nvSpPr>
        <p:spPr>
          <a:xfrm>
            <a:off x="838200" y="112775"/>
            <a:ext cx="10515600" cy="1325563"/>
          </a:xfrm>
        </p:spPr>
        <p:txBody>
          <a:bodyPr/>
          <a:lstStyle/>
          <a:p>
            <a:pPr algn="ctr"/>
            <a:r>
              <a:rPr lang="en-US" dirty="0">
                <a:latin typeface="Palatino Linotype" panose="02040502050505030304" pitchFamily="18" charset="0"/>
              </a:rPr>
              <a:t>Mechanism of Cancer Vaccines</a:t>
            </a:r>
          </a:p>
        </p:txBody>
      </p:sp>
      <p:sp>
        <p:nvSpPr>
          <p:cNvPr id="3" name="Content Placeholder 2">
            <a:extLst>
              <a:ext uri="{FF2B5EF4-FFF2-40B4-BE49-F238E27FC236}">
                <a16:creationId xmlns:a16="http://schemas.microsoft.com/office/drawing/2014/main" id="{4CD758CD-2994-FD3E-0E18-29DE47BE078C}"/>
              </a:ext>
            </a:extLst>
          </p:cNvPr>
          <p:cNvSpPr>
            <a:spLocks noGrp="1"/>
          </p:cNvSpPr>
          <p:nvPr>
            <p:ph idx="1"/>
          </p:nvPr>
        </p:nvSpPr>
        <p:spPr>
          <a:xfrm>
            <a:off x="838200" y="1560449"/>
            <a:ext cx="10515600" cy="4351338"/>
          </a:xfrm>
        </p:spPr>
        <p:txBody>
          <a:bodyPr/>
          <a:lstStyle/>
          <a:p>
            <a:r>
              <a:rPr lang="en-US" dirty="0">
                <a:latin typeface="Palatino Linotype" panose="02040502050505030304" pitchFamily="18" charset="0"/>
              </a:rPr>
              <a:t>Tumor antigens can be divided into TAAs and TSAs</a:t>
            </a:r>
          </a:p>
          <a:p>
            <a:r>
              <a:rPr lang="en-US" dirty="0">
                <a:latin typeface="Palatino Linotype" panose="02040502050505030304" pitchFamily="18" charset="0"/>
              </a:rPr>
              <a:t>TAAs also be known as tumor-shared antigens. TAAs include “self-antigens” such as differentiated antigens, overexpressed antigens, cancer-testicular antigens, and viral-original “non-self” antigens</a:t>
            </a:r>
          </a:p>
          <a:p>
            <a:r>
              <a:rPr lang="en-US" dirty="0">
                <a:latin typeface="Palatino Linotype" panose="02040502050505030304" pitchFamily="18" charset="0"/>
              </a:rPr>
              <a:t>Prominent examples of overexpressed tumor antigens are human epidermal growth factor receptor 2 (HER2) and human telomerase reverse transcriptase</a:t>
            </a:r>
          </a:p>
        </p:txBody>
      </p:sp>
      <p:pic>
        <p:nvPicPr>
          <p:cNvPr id="5" name="Picture 4">
            <a:extLst>
              <a:ext uri="{FF2B5EF4-FFF2-40B4-BE49-F238E27FC236}">
                <a16:creationId xmlns:a16="http://schemas.microsoft.com/office/drawing/2014/main" id="{C86135EA-AB83-A8B9-E6EF-47E866D501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6248" y="4636008"/>
            <a:ext cx="6885431" cy="2221992"/>
          </a:xfrm>
          <a:prstGeom prst="rect">
            <a:avLst/>
          </a:prstGeom>
        </p:spPr>
      </p:pic>
    </p:spTree>
    <p:extLst>
      <p:ext uri="{BB962C8B-B14F-4D97-AF65-F5344CB8AC3E}">
        <p14:creationId xmlns:p14="http://schemas.microsoft.com/office/powerpoint/2010/main" val="39771938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53337-6B6C-4047-DF6B-DFAE935CB609}"/>
              </a:ext>
            </a:extLst>
          </p:cNvPr>
          <p:cNvSpPr>
            <a:spLocks noGrp="1"/>
          </p:cNvSpPr>
          <p:nvPr>
            <p:ph type="title"/>
          </p:nvPr>
        </p:nvSpPr>
        <p:spPr/>
        <p:txBody>
          <a:bodyPr/>
          <a:lstStyle/>
          <a:p>
            <a:r>
              <a:rPr lang="en-US" dirty="0">
                <a:latin typeface="Palatino Linotype" panose="02040502050505030304" pitchFamily="18" charset="0"/>
              </a:rPr>
              <a:t>Early Cancer Vaccines Were Primarily Focused on TAAs</a:t>
            </a:r>
          </a:p>
        </p:txBody>
      </p:sp>
      <p:sp>
        <p:nvSpPr>
          <p:cNvPr id="3" name="Content Placeholder 2">
            <a:extLst>
              <a:ext uri="{FF2B5EF4-FFF2-40B4-BE49-F238E27FC236}">
                <a16:creationId xmlns:a16="http://schemas.microsoft.com/office/drawing/2014/main" id="{E58C34DB-9064-FB3C-B14E-F296C14A9214}"/>
              </a:ext>
            </a:extLst>
          </p:cNvPr>
          <p:cNvSpPr>
            <a:spLocks noGrp="1"/>
          </p:cNvSpPr>
          <p:nvPr>
            <p:ph idx="1"/>
          </p:nvPr>
        </p:nvSpPr>
        <p:spPr/>
        <p:txBody>
          <a:bodyPr/>
          <a:lstStyle/>
          <a:p>
            <a:r>
              <a:rPr lang="en-US" dirty="0">
                <a:latin typeface="Palatino Linotype" panose="02040502050505030304" pitchFamily="18" charset="0"/>
              </a:rPr>
              <a:t>Tissue differentiation antigens are expressed by tumor cells and normal cells of the same tissue origin as tumor cells, such as prostate-specific antigen (PSA) expressed in the prostate gland and prostate cancer</a:t>
            </a:r>
          </a:p>
          <a:p>
            <a:r>
              <a:rPr lang="en-US" dirty="0">
                <a:latin typeface="Palatino Linotype" panose="02040502050505030304" pitchFamily="18" charset="0"/>
              </a:rPr>
              <a:t>melanoma antigens tyrosinase expressed by normal melanocytes, and melanoma cells</a:t>
            </a:r>
          </a:p>
          <a:p>
            <a:r>
              <a:rPr lang="en-US" dirty="0">
                <a:latin typeface="Palatino Linotype" panose="02040502050505030304" pitchFamily="18" charset="0"/>
              </a:rPr>
              <a:t>TAAs are adaptable and can be applied to different patients</a:t>
            </a:r>
          </a:p>
        </p:txBody>
      </p:sp>
    </p:spTree>
    <p:extLst>
      <p:ext uri="{BB962C8B-B14F-4D97-AF65-F5344CB8AC3E}">
        <p14:creationId xmlns:p14="http://schemas.microsoft.com/office/powerpoint/2010/main" val="40256083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D944C-5736-DF8D-3AD0-96ADA09AA54E}"/>
              </a:ext>
            </a:extLst>
          </p:cNvPr>
          <p:cNvSpPr>
            <a:spLocks noGrp="1"/>
          </p:cNvSpPr>
          <p:nvPr>
            <p:ph type="title"/>
          </p:nvPr>
        </p:nvSpPr>
        <p:spPr/>
        <p:txBody>
          <a:bodyPr/>
          <a:lstStyle/>
          <a:p>
            <a:pPr algn="ctr"/>
            <a:r>
              <a:rPr lang="en-US" dirty="0">
                <a:latin typeface="Palatino Linotype" panose="02040502050505030304" pitchFamily="18" charset="0"/>
              </a:rPr>
              <a:t>TSAs Are a Class of Proteins Specifically Expressed in Tumor Cells</a:t>
            </a:r>
          </a:p>
        </p:txBody>
      </p:sp>
      <p:sp>
        <p:nvSpPr>
          <p:cNvPr id="3" name="Content Placeholder 2">
            <a:extLst>
              <a:ext uri="{FF2B5EF4-FFF2-40B4-BE49-F238E27FC236}">
                <a16:creationId xmlns:a16="http://schemas.microsoft.com/office/drawing/2014/main" id="{2815FF29-F4DC-DC13-35A2-167D7504758F}"/>
              </a:ext>
            </a:extLst>
          </p:cNvPr>
          <p:cNvSpPr>
            <a:spLocks noGrp="1"/>
          </p:cNvSpPr>
          <p:nvPr>
            <p:ph idx="1"/>
          </p:nvPr>
        </p:nvSpPr>
        <p:spPr/>
        <p:txBody>
          <a:bodyPr>
            <a:normAutofit fontScale="92500"/>
          </a:bodyPr>
          <a:lstStyle/>
          <a:p>
            <a:r>
              <a:rPr lang="en-US" dirty="0">
                <a:latin typeface="Palatino Linotype" panose="02040502050505030304" pitchFamily="18" charset="0"/>
              </a:rPr>
              <a:t>TSAs = </a:t>
            </a:r>
            <a:r>
              <a:rPr lang="en-US" dirty="0">
                <a:solidFill>
                  <a:srgbClr val="FF0000"/>
                </a:solidFill>
                <a:latin typeface="Palatino Linotype" panose="02040502050505030304" pitchFamily="18" charset="0"/>
              </a:rPr>
              <a:t>Neoantigens</a:t>
            </a:r>
          </a:p>
          <a:p>
            <a:r>
              <a:rPr lang="en-US" dirty="0">
                <a:latin typeface="Palatino Linotype" panose="02040502050505030304" pitchFamily="18" charset="0"/>
              </a:rPr>
              <a:t>Cancer vaccines targeting neoantigen have become the main direction of tumor vaccine </a:t>
            </a:r>
          </a:p>
          <a:p>
            <a:r>
              <a:rPr lang="en-US" dirty="0">
                <a:latin typeface="Palatino Linotype" panose="02040502050505030304" pitchFamily="18" charset="0"/>
              </a:rPr>
              <a:t>mRNA neoantigen melanoma vaccine is a typical example that induced T cell infiltration and neoantigen-specific killing of autologous tumor cells</a:t>
            </a:r>
          </a:p>
          <a:p>
            <a:r>
              <a:rPr lang="en-US" dirty="0">
                <a:latin typeface="Palatino Linotype" panose="02040502050505030304" pitchFamily="18" charset="0"/>
              </a:rPr>
              <a:t>Neoantigen-loaded DC vaccination could provoke a T cell-specific response that led to antigen spreading in patients with melanoma</a:t>
            </a:r>
          </a:p>
          <a:p>
            <a:r>
              <a:rPr lang="en-US" dirty="0">
                <a:latin typeface="Palatino Linotype" panose="02040502050505030304" pitchFamily="18" charset="0"/>
              </a:rPr>
              <a:t>Neoantigen vaccine usually contains several to dozens of neoantigens</a:t>
            </a:r>
          </a:p>
        </p:txBody>
      </p:sp>
    </p:spTree>
    <p:extLst>
      <p:ext uri="{BB962C8B-B14F-4D97-AF65-F5344CB8AC3E}">
        <p14:creationId xmlns:p14="http://schemas.microsoft.com/office/powerpoint/2010/main" val="41703995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B6C78-3E3A-EB16-5429-F7354117732E}"/>
              </a:ext>
            </a:extLst>
          </p:cNvPr>
          <p:cNvSpPr>
            <a:spLocks noGrp="1"/>
          </p:cNvSpPr>
          <p:nvPr>
            <p:ph type="title"/>
          </p:nvPr>
        </p:nvSpPr>
        <p:spPr/>
        <p:txBody>
          <a:bodyPr/>
          <a:lstStyle/>
          <a:p>
            <a:pPr algn="ctr"/>
            <a:r>
              <a:rPr lang="en-US" dirty="0">
                <a:latin typeface="Palatino Linotype" panose="02040502050505030304" pitchFamily="18" charset="0"/>
              </a:rPr>
              <a:t>Neoantigens - TSAs</a:t>
            </a:r>
            <a:br>
              <a:rPr lang="en-US" dirty="0"/>
            </a:br>
            <a:endParaRPr lang="en-US" dirty="0"/>
          </a:p>
        </p:txBody>
      </p:sp>
      <p:sp>
        <p:nvSpPr>
          <p:cNvPr id="3" name="Content Placeholder 2">
            <a:extLst>
              <a:ext uri="{FF2B5EF4-FFF2-40B4-BE49-F238E27FC236}">
                <a16:creationId xmlns:a16="http://schemas.microsoft.com/office/drawing/2014/main" id="{5EEEF1ED-5C7B-A704-E48D-78EC70EF956D}"/>
              </a:ext>
            </a:extLst>
          </p:cNvPr>
          <p:cNvSpPr>
            <a:spLocks noGrp="1"/>
          </p:cNvSpPr>
          <p:nvPr>
            <p:ph idx="1"/>
          </p:nvPr>
        </p:nvSpPr>
        <p:spPr/>
        <p:txBody>
          <a:bodyPr/>
          <a:lstStyle/>
          <a:p>
            <a:pPr marL="0" indent="0">
              <a:buNone/>
            </a:pPr>
            <a:r>
              <a:rPr lang="en-US" dirty="0">
                <a:latin typeface="Palatino Linotype" panose="02040502050505030304" pitchFamily="18" charset="0"/>
              </a:rPr>
              <a:t>Neoantigens features:</a:t>
            </a:r>
          </a:p>
          <a:p>
            <a:pPr>
              <a:buFont typeface="Wingdings" panose="05000000000000000000" pitchFamily="2" charset="2"/>
              <a:buChar char="ü"/>
            </a:pPr>
            <a:r>
              <a:rPr lang="en-US" dirty="0">
                <a:latin typeface="Palatino Linotype" panose="02040502050505030304" pitchFamily="18" charset="0"/>
              </a:rPr>
              <a:t>manifest strong </a:t>
            </a:r>
            <a:r>
              <a:rPr lang="en-US" b="1" u="sng" dirty="0">
                <a:latin typeface="Palatino Linotype" panose="02040502050505030304" pitchFamily="18" charset="0"/>
              </a:rPr>
              <a:t>binding affinity to MHC</a:t>
            </a:r>
          </a:p>
          <a:p>
            <a:pPr>
              <a:buFont typeface="Wingdings" panose="05000000000000000000" pitchFamily="2" charset="2"/>
              <a:buChar char="ü"/>
            </a:pPr>
            <a:r>
              <a:rPr lang="en-US" dirty="0">
                <a:latin typeface="Palatino Linotype" panose="02040502050505030304" pitchFamily="18" charset="0"/>
              </a:rPr>
              <a:t>highly </a:t>
            </a:r>
            <a:r>
              <a:rPr lang="en-US" b="1" u="sng" dirty="0">
                <a:latin typeface="Palatino Linotype" panose="02040502050505030304" pitchFamily="18" charset="0"/>
              </a:rPr>
              <a:t>heterologous</a:t>
            </a:r>
            <a:r>
              <a:rPr lang="en-US" dirty="0">
                <a:latin typeface="Palatino Linotype" panose="02040502050505030304" pitchFamily="18" charset="0"/>
              </a:rPr>
              <a:t> compared to the wild type</a:t>
            </a:r>
          </a:p>
          <a:p>
            <a:pPr>
              <a:buFont typeface="Wingdings" panose="05000000000000000000" pitchFamily="2" charset="2"/>
              <a:buChar char="ü"/>
            </a:pPr>
            <a:r>
              <a:rPr lang="en-US" b="1" u="sng" dirty="0">
                <a:latin typeface="Palatino Linotype" panose="02040502050505030304" pitchFamily="18" charset="0"/>
              </a:rPr>
              <a:t>expressed</a:t>
            </a:r>
            <a:r>
              <a:rPr lang="en-US" dirty="0">
                <a:latin typeface="Palatino Linotype" panose="02040502050505030304" pitchFamily="18" charset="0"/>
              </a:rPr>
              <a:t> by most tumor cells</a:t>
            </a:r>
          </a:p>
          <a:p>
            <a:pPr>
              <a:buFont typeface="Wingdings" panose="05000000000000000000" pitchFamily="2" charset="2"/>
              <a:buChar char="ü"/>
            </a:pPr>
            <a:r>
              <a:rPr lang="en-US" dirty="0">
                <a:latin typeface="Palatino Linotype" panose="02040502050505030304" pitchFamily="18" charset="0"/>
              </a:rPr>
              <a:t>generated as the </a:t>
            </a:r>
            <a:r>
              <a:rPr lang="en-US" b="1" u="sng" dirty="0">
                <a:latin typeface="Palatino Linotype" panose="02040502050505030304" pitchFamily="18" charset="0"/>
              </a:rPr>
              <a:t>consequences of mutations</a:t>
            </a:r>
            <a:r>
              <a:rPr lang="en-US" b="1" dirty="0">
                <a:latin typeface="Palatino Linotype" panose="02040502050505030304" pitchFamily="18" charset="0"/>
              </a:rPr>
              <a:t> </a:t>
            </a:r>
            <a:r>
              <a:rPr lang="en-US" dirty="0">
                <a:latin typeface="Palatino Linotype" panose="02040502050505030304" pitchFamily="18" charset="0"/>
              </a:rPr>
              <a:t>that </a:t>
            </a:r>
            <a:r>
              <a:rPr lang="en-US" b="1" u="sng" dirty="0">
                <a:latin typeface="Palatino Linotype" panose="02040502050505030304" pitchFamily="18" charset="0"/>
              </a:rPr>
              <a:t>affect survival</a:t>
            </a:r>
          </a:p>
          <a:p>
            <a:pPr marL="0" indent="0">
              <a:buNone/>
            </a:pPr>
            <a:r>
              <a:rPr lang="en-US" dirty="0">
                <a:latin typeface="Palatino Linotype" panose="02040502050505030304" pitchFamily="18" charset="0"/>
              </a:rPr>
              <a:t>*Neoantigen vaccines combined with PD-1 or PD-L1 inhibitors</a:t>
            </a:r>
          </a:p>
        </p:txBody>
      </p:sp>
    </p:spTree>
    <p:extLst>
      <p:ext uri="{BB962C8B-B14F-4D97-AF65-F5344CB8AC3E}">
        <p14:creationId xmlns:p14="http://schemas.microsoft.com/office/powerpoint/2010/main" val="41899936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35BD5-2C66-F974-84D9-07105A3770E9}"/>
              </a:ext>
            </a:extLst>
          </p:cNvPr>
          <p:cNvSpPr>
            <a:spLocks noGrp="1"/>
          </p:cNvSpPr>
          <p:nvPr>
            <p:ph type="title"/>
          </p:nvPr>
        </p:nvSpPr>
        <p:spPr/>
        <p:txBody>
          <a:bodyPr/>
          <a:lstStyle/>
          <a:p>
            <a:pPr algn="ctr"/>
            <a:r>
              <a:rPr lang="en-US" dirty="0">
                <a:latin typeface="Palatino Linotype" panose="02040502050505030304" pitchFamily="18" charset="0"/>
              </a:rPr>
              <a:t>Anti-Tumor Immunity</a:t>
            </a:r>
          </a:p>
        </p:txBody>
      </p:sp>
      <p:sp>
        <p:nvSpPr>
          <p:cNvPr id="3" name="Content Placeholder 2">
            <a:extLst>
              <a:ext uri="{FF2B5EF4-FFF2-40B4-BE49-F238E27FC236}">
                <a16:creationId xmlns:a16="http://schemas.microsoft.com/office/drawing/2014/main" id="{8B5DF41A-65F6-328F-3CCB-62A7A83E755D}"/>
              </a:ext>
            </a:extLst>
          </p:cNvPr>
          <p:cNvSpPr>
            <a:spLocks noGrp="1"/>
          </p:cNvSpPr>
          <p:nvPr>
            <p:ph idx="1"/>
          </p:nvPr>
        </p:nvSpPr>
        <p:spPr/>
        <p:txBody>
          <a:bodyPr/>
          <a:lstStyle/>
          <a:p>
            <a:r>
              <a:rPr lang="en-US" b="1" dirty="0">
                <a:latin typeface="Palatino Linotype" panose="02040502050505030304" pitchFamily="18" charset="0"/>
              </a:rPr>
              <a:t>Antigen-presenting cells </a:t>
            </a:r>
            <a:r>
              <a:rPr lang="en-US" dirty="0">
                <a:latin typeface="Palatino Linotype" panose="02040502050505030304" pitchFamily="18" charset="0"/>
              </a:rPr>
              <a:t>(APCs) are crucial in immune </a:t>
            </a:r>
            <a:r>
              <a:rPr lang="en-US" b="1" dirty="0">
                <a:latin typeface="Palatino Linotype" panose="02040502050505030304" pitchFamily="18" charset="0"/>
              </a:rPr>
              <a:t>activation</a:t>
            </a:r>
            <a:r>
              <a:rPr lang="en-US" dirty="0">
                <a:latin typeface="Palatino Linotype" panose="02040502050505030304" pitchFamily="18" charset="0"/>
              </a:rPr>
              <a:t> induced by tumor antigens</a:t>
            </a:r>
          </a:p>
          <a:p>
            <a:r>
              <a:rPr lang="en-US" dirty="0">
                <a:latin typeface="Palatino Linotype" panose="02040502050505030304" pitchFamily="18" charset="0"/>
              </a:rPr>
              <a:t>Bridge between innate immunity and adaptive immunity – </a:t>
            </a:r>
            <a:r>
              <a:rPr lang="en-US" b="1" dirty="0">
                <a:latin typeface="Palatino Linotype" panose="02040502050505030304" pitchFamily="18" charset="0"/>
              </a:rPr>
              <a:t>DCs</a:t>
            </a:r>
          </a:p>
          <a:p>
            <a:r>
              <a:rPr lang="en-US" dirty="0">
                <a:latin typeface="Palatino Linotype" panose="02040502050505030304" pitchFamily="18" charset="0"/>
              </a:rPr>
              <a:t>DCs have a strong ability to recognize and capture antigens through phagocytosis and micropinocytosis</a:t>
            </a:r>
          </a:p>
          <a:p>
            <a:endParaRPr lang="en-US" dirty="0"/>
          </a:p>
        </p:txBody>
      </p:sp>
      <p:pic>
        <p:nvPicPr>
          <p:cNvPr id="7" name="Picture 6">
            <a:extLst>
              <a:ext uri="{FF2B5EF4-FFF2-40B4-BE49-F238E27FC236}">
                <a16:creationId xmlns:a16="http://schemas.microsoft.com/office/drawing/2014/main" id="{715FFA03-285F-28C9-FA78-0042AFD342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2464" y="4320540"/>
            <a:ext cx="4767072" cy="2386584"/>
          </a:xfrm>
          <a:prstGeom prst="rect">
            <a:avLst/>
          </a:prstGeom>
        </p:spPr>
      </p:pic>
    </p:spTree>
    <p:extLst>
      <p:ext uri="{BB962C8B-B14F-4D97-AF65-F5344CB8AC3E}">
        <p14:creationId xmlns:p14="http://schemas.microsoft.com/office/powerpoint/2010/main" val="17780196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6FB90-0940-D1C8-BF32-BCC75F316858}"/>
              </a:ext>
            </a:extLst>
          </p:cNvPr>
          <p:cNvSpPr>
            <a:spLocks noGrp="1"/>
          </p:cNvSpPr>
          <p:nvPr>
            <p:ph type="title"/>
          </p:nvPr>
        </p:nvSpPr>
        <p:spPr/>
        <p:txBody>
          <a:bodyPr/>
          <a:lstStyle/>
          <a:p>
            <a:pPr algn="ctr"/>
            <a:r>
              <a:rPr lang="en-US" dirty="0">
                <a:latin typeface="Palatino Linotype" panose="02040502050505030304" pitchFamily="18" charset="0"/>
              </a:rPr>
              <a:t>Anti-Tumor Immunity</a:t>
            </a:r>
          </a:p>
        </p:txBody>
      </p:sp>
      <p:pic>
        <p:nvPicPr>
          <p:cNvPr id="5" name="Content Placeholder 4">
            <a:extLst>
              <a:ext uri="{FF2B5EF4-FFF2-40B4-BE49-F238E27FC236}">
                <a16:creationId xmlns:a16="http://schemas.microsoft.com/office/drawing/2014/main" id="{671879D4-3B85-59FD-98A1-BF6B76F7282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079324" y="1388936"/>
            <a:ext cx="3301749" cy="5019080"/>
          </a:xfrm>
        </p:spPr>
      </p:pic>
      <p:sp>
        <p:nvSpPr>
          <p:cNvPr id="7" name="TextBox 6">
            <a:extLst>
              <a:ext uri="{FF2B5EF4-FFF2-40B4-BE49-F238E27FC236}">
                <a16:creationId xmlns:a16="http://schemas.microsoft.com/office/drawing/2014/main" id="{F6342EB2-C450-5AFA-D6FA-B2D5AD8B84BC}"/>
              </a:ext>
            </a:extLst>
          </p:cNvPr>
          <p:cNvSpPr txBox="1"/>
          <p:nvPr/>
        </p:nvSpPr>
        <p:spPr>
          <a:xfrm>
            <a:off x="865473" y="1598791"/>
            <a:ext cx="6097604" cy="1754326"/>
          </a:xfrm>
          <a:prstGeom prst="rect">
            <a:avLst/>
          </a:prstGeom>
          <a:noFill/>
        </p:spPr>
        <p:txBody>
          <a:bodyPr wrap="square">
            <a:spAutoFit/>
          </a:bodyPr>
          <a:lstStyle/>
          <a:p>
            <a:r>
              <a:rPr lang="en-US" dirty="0">
                <a:latin typeface="Palatino Linotype" panose="02040502050505030304" pitchFamily="18" charset="0"/>
              </a:rPr>
              <a:t>Immature </a:t>
            </a:r>
            <a:r>
              <a:rPr lang="en-US" b="1" dirty="0">
                <a:latin typeface="Palatino Linotype" panose="02040502050505030304" pitchFamily="18" charset="0"/>
              </a:rPr>
              <a:t>DCs</a:t>
            </a:r>
            <a:r>
              <a:rPr lang="en-US" dirty="0">
                <a:latin typeface="Palatino Linotype" panose="02040502050505030304" pitchFamily="18" charset="0"/>
              </a:rPr>
              <a:t> have a strong ability to recognize and capture antigens through phagocytosis and micropinocytosis. The activation of immature DCs by Toll-like receptor ligands in the </a:t>
            </a:r>
            <a:r>
              <a:rPr lang="en-US" b="1" u="sng" dirty="0">
                <a:latin typeface="Palatino Linotype" panose="02040502050505030304" pitchFamily="18" charset="0"/>
              </a:rPr>
              <a:t>tumor microenvironment</a:t>
            </a:r>
            <a:r>
              <a:rPr lang="en-US" b="1" dirty="0">
                <a:latin typeface="Palatino Linotype" panose="02040502050505030304" pitchFamily="18" charset="0"/>
              </a:rPr>
              <a:t> (TME) </a:t>
            </a:r>
            <a:r>
              <a:rPr lang="en-US" dirty="0">
                <a:latin typeface="Palatino Linotype" panose="02040502050505030304" pitchFamily="18" charset="0"/>
              </a:rPr>
              <a:t>could temporarily enhance antigen-specific micropinocytosis</a:t>
            </a:r>
          </a:p>
        </p:txBody>
      </p:sp>
      <p:sp>
        <p:nvSpPr>
          <p:cNvPr id="9" name="TextBox 8">
            <a:extLst>
              <a:ext uri="{FF2B5EF4-FFF2-40B4-BE49-F238E27FC236}">
                <a16:creationId xmlns:a16="http://schemas.microsoft.com/office/drawing/2014/main" id="{D46C5F50-46D1-8208-B49E-7D41F67C4524}"/>
              </a:ext>
            </a:extLst>
          </p:cNvPr>
          <p:cNvSpPr txBox="1"/>
          <p:nvPr/>
        </p:nvSpPr>
        <p:spPr>
          <a:xfrm>
            <a:off x="838200" y="5015547"/>
            <a:ext cx="6097604" cy="1477328"/>
          </a:xfrm>
          <a:prstGeom prst="rect">
            <a:avLst/>
          </a:prstGeom>
          <a:noFill/>
        </p:spPr>
        <p:txBody>
          <a:bodyPr wrap="square">
            <a:spAutoFit/>
          </a:bodyPr>
          <a:lstStyle/>
          <a:p>
            <a:r>
              <a:rPr lang="en-US" dirty="0">
                <a:latin typeface="Palatino Linotype" panose="02040502050505030304" pitchFamily="18" charset="0"/>
              </a:rPr>
              <a:t>Which potentially increases the ability of DCs to capture antigens with toll-like receptor ligand adjuvants. After antigen uptake, MHC I, MHC II, and costimulatory molecules on the surface of DCs will be upregulated, and they gradually lose their ability to take up antigens</a:t>
            </a:r>
          </a:p>
        </p:txBody>
      </p:sp>
      <p:pic>
        <p:nvPicPr>
          <p:cNvPr id="11" name="Picture 10">
            <a:extLst>
              <a:ext uri="{FF2B5EF4-FFF2-40B4-BE49-F238E27FC236}">
                <a16:creationId xmlns:a16="http://schemas.microsoft.com/office/drawing/2014/main" id="{49DD1A22-8338-24EE-B50D-931A8C0532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6287" y="3429000"/>
            <a:ext cx="2855976" cy="1499388"/>
          </a:xfrm>
          <a:prstGeom prst="rect">
            <a:avLst/>
          </a:prstGeom>
        </p:spPr>
      </p:pic>
    </p:spTree>
    <p:extLst>
      <p:ext uri="{BB962C8B-B14F-4D97-AF65-F5344CB8AC3E}">
        <p14:creationId xmlns:p14="http://schemas.microsoft.com/office/powerpoint/2010/main" val="36106816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0404B-4BE1-FDA5-51AF-B7772460ACFF}"/>
              </a:ext>
            </a:extLst>
          </p:cNvPr>
          <p:cNvSpPr>
            <a:spLocks noGrp="1"/>
          </p:cNvSpPr>
          <p:nvPr>
            <p:ph type="title"/>
          </p:nvPr>
        </p:nvSpPr>
        <p:spPr/>
        <p:txBody>
          <a:bodyPr/>
          <a:lstStyle/>
          <a:p>
            <a:pPr algn="ctr"/>
            <a:r>
              <a:rPr lang="en-US" dirty="0">
                <a:latin typeface="Palatino Linotype" panose="02040502050505030304" pitchFamily="18" charset="0"/>
              </a:rPr>
              <a:t>Anti-Tumor Immunity</a:t>
            </a:r>
            <a:endParaRPr lang="en-US" dirty="0"/>
          </a:p>
        </p:txBody>
      </p:sp>
      <p:sp>
        <p:nvSpPr>
          <p:cNvPr id="5" name="TextBox 4">
            <a:extLst>
              <a:ext uri="{FF2B5EF4-FFF2-40B4-BE49-F238E27FC236}">
                <a16:creationId xmlns:a16="http://schemas.microsoft.com/office/drawing/2014/main" id="{6DFD270B-CDD5-BCE0-E008-0F29703BDC00}"/>
              </a:ext>
            </a:extLst>
          </p:cNvPr>
          <p:cNvSpPr txBox="1"/>
          <p:nvPr/>
        </p:nvSpPr>
        <p:spPr>
          <a:xfrm>
            <a:off x="259882" y="1621318"/>
            <a:ext cx="6097604" cy="646331"/>
          </a:xfrm>
          <a:prstGeom prst="rect">
            <a:avLst/>
          </a:prstGeom>
          <a:noFill/>
        </p:spPr>
        <p:txBody>
          <a:bodyPr wrap="square">
            <a:spAutoFit/>
          </a:bodyPr>
          <a:lstStyle/>
          <a:p>
            <a:r>
              <a:rPr lang="en-US" dirty="0">
                <a:latin typeface="Palatino Linotype" panose="02040502050505030304" pitchFamily="18" charset="0"/>
              </a:rPr>
              <a:t>The antigen-loaded DCs migrate to draining lymph nodes, which are the primary site of T cell priming</a:t>
            </a:r>
          </a:p>
        </p:txBody>
      </p:sp>
      <p:sp>
        <p:nvSpPr>
          <p:cNvPr id="7" name="TextBox 6">
            <a:extLst>
              <a:ext uri="{FF2B5EF4-FFF2-40B4-BE49-F238E27FC236}">
                <a16:creationId xmlns:a16="http://schemas.microsoft.com/office/drawing/2014/main" id="{401DDA76-E3BA-4BAD-9879-F6DD7F4FA37D}"/>
              </a:ext>
            </a:extLst>
          </p:cNvPr>
          <p:cNvSpPr txBox="1"/>
          <p:nvPr/>
        </p:nvSpPr>
        <p:spPr>
          <a:xfrm>
            <a:off x="259882" y="3106126"/>
            <a:ext cx="6097604" cy="923330"/>
          </a:xfrm>
          <a:prstGeom prst="rect">
            <a:avLst/>
          </a:prstGeom>
          <a:noFill/>
        </p:spPr>
        <p:txBody>
          <a:bodyPr wrap="square">
            <a:spAutoFit/>
          </a:bodyPr>
          <a:lstStyle/>
          <a:p>
            <a:r>
              <a:rPr lang="en-US" dirty="0">
                <a:latin typeface="Palatino Linotype" panose="02040502050505030304" pitchFamily="18" charset="0"/>
              </a:rPr>
              <a:t>Mature DCs present the processed antigen epitopes on MHC I and MHC II molecules to naive CD4+ and CD8+ T cells</a:t>
            </a:r>
          </a:p>
        </p:txBody>
      </p:sp>
      <p:sp>
        <p:nvSpPr>
          <p:cNvPr id="9" name="TextBox 8">
            <a:extLst>
              <a:ext uri="{FF2B5EF4-FFF2-40B4-BE49-F238E27FC236}">
                <a16:creationId xmlns:a16="http://schemas.microsoft.com/office/drawing/2014/main" id="{458EF969-DBFA-29B1-2A97-D4CC14392D7F}"/>
              </a:ext>
            </a:extLst>
          </p:cNvPr>
          <p:cNvSpPr txBox="1"/>
          <p:nvPr/>
        </p:nvSpPr>
        <p:spPr>
          <a:xfrm>
            <a:off x="259882" y="2363722"/>
            <a:ext cx="6097604" cy="646331"/>
          </a:xfrm>
          <a:prstGeom prst="rect">
            <a:avLst/>
          </a:prstGeom>
          <a:noFill/>
        </p:spPr>
        <p:txBody>
          <a:bodyPr wrap="square">
            <a:spAutoFit/>
          </a:bodyPr>
          <a:lstStyle/>
          <a:p>
            <a:r>
              <a:rPr lang="en-US" dirty="0">
                <a:latin typeface="Palatino Linotype" panose="02040502050505030304" pitchFamily="18" charset="0"/>
              </a:rPr>
              <a:t>DCs also secrete IL-12 and interferon-γ (IFN-γ) to increase costimulatory factor production</a:t>
            </a:r>
          </a:p>
        </p:txBody>
      </p:sp>
      <p:sp>
        <p:nvSpPr>
          <p:cNvPr id="13" name="TextBox 12">
            <a:extLst>
              <a:ext uri="{FF2B5EF4-FFF2-40B4-BE49-F238E27FC236}">
                <a16:creationId xmlns:a16="http://schemas.microsoft.com/office/drawing/2014/main" id="{CB11EC3E-69D1-93C7-A6C0-CF8E6B69334A}"/>
              </a:ext>
            </a:extLst>
          </p:cNvPr>
          <p:cNvSpPr txBox="1"/>
          <p:nvPr/>
        </p:nvSpPr>
        <p:spPr>
          <a:xfrm>
            <a:off x="259882" y="4125529"/>
            <a:ext cx="6097604" cy="2308324"/>
          </a:xfrm>
          <a:prstGeom prst="rect">
            <a:avLst/>
          </a:prstGeom>
          <a:noFill/>
        </p:spPr>
        <p:txBody>
          <a:bodyPr wrap="square">
            <a:spAutoFit/>
          </a:bodyPr>
          <a:lstStyle/>
          <a:p>
            <a:r>
              <a:rPr lang="en-US" dirty="0">
                <a:latin typeface="Palatino Linotype" panose="02040502050505030304" pitchFamily="18" charset="0"/>
              </a:rPr>
              <a:t>Tumor-specific T cells are activated by binding to MHC–peptide complex–T cell receptor and costimulatory “signal 2”</a:t>
            </a:r>
          </a:p>
          <a:p>
            <a:r>
              <a:rPr lang="en-US" dirty="0">
                <a:latin typeface="Palatino Linotype" panose="02040502050505030304" pitchFamily="18" charset="0"/>
              </a:rPr>
              <a:t>Activated T cells then differentiate into long-lived memory T cells and effector T cells. Effector tumor-specific T cells amplify and are trafficked to</a:t>
            </a:r>
            <a:r>
              <a:rPr lang="en-US" b="1" dirty="0">
                <a:latin typeface="Palatino Linotype" panose="02040502050505030304" pitchFamily="18" charset="0"/>
              </a:rPr>
              <a:t> TME </a:t>
            </a:r>
            <a:r>
              <a:rPr lang="en-US" dirty="0">
                <a:latin typeface="Palatino Linotype" panose="02040502050505030304" pitchFamily="18" charset="0"/>
              </a:rPr>
              <a:t>to induce tumor killing through cytotoxicity and the production of effector cytokines</a:t>
            </a:r>
          </a:p>
        </p:txBody>
      </p:sp>
      <p:pic>
        <p:nvPicPr>
          <p:cNvPr id="15" name="Picture 14">
            <a:extLst>
              <a:ext uri="{FF2B5EF4-FFF2-40B4-BE49-F238E27FC236}">
                <a16:creationId xmlns:a16="http://schemas.microsoft.com/office/drawing/2014/main" id="{8AECCCDA-5A7F-D92D-5880-B162B2B204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8691" y="1621318"/>
            <a:ext cx="4653473" cy="5130803"/>
          </a:xfrm>
          <a:prstGeom prst="rect">
            <a:avLst/>
          </a:prstGeom>
        </p:spPr>
      </p:pic>
    </p:spTree>
    <p:extLst>
      <p:ext uri="{BB962C8B-B14F-4D97-AF65-F5344CB8AC3E}">
        <p14:creationId xmlns:p14="http://schemas.microsoft.com/office/powerpoint/2010/main" val="23297899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DEAED01-107B-8406-B7FD-FA21CDA6C2A5}"/>
              </a:ext>
            </a:extLst>
          </p:cNvPr>
          <p:cNvSpPr txBox="1"/>
          <p:nvPr/>
        </p:nvSpPr>
        <p:spPr>
          <a:xfrm>
            <a:off x="382604" y="1690688"/>
            <a:ext cx="6097604" cy="923330"/>
          </a:xfrm>
          <a:prstGeom prst="rect">
            <a:avLst/>
          </a:prstGeom>
          <a:noFill/>
        </p:spPr>
        <p:txBody>
          <a:bodyPr wrap="square">
            <a:spAutoFit/>
          </a:bodyPr>
          <a:lstStyle/>
          <a:p>
            <a:r>
              <a:rPr lang="en-US" dirty="0">
                <a:latin typeface="Palatino Linotype" panose="02040502050505030304" pitchFamily="18" charset="0"/>
              </a:rPr>
              <a:t>Activated B cells promote tumor apoptosis through antibody-dependent cellular cytotoxicity (</a:t>
            </a:r>
            <a:r>
              <a:rPr lang="en-US" b="1" dirty="0">
                <a:latin typeface="Palatino Linotype" panose="02040502050505030304" pitchFamily="18" charset="0"/>
              </a:rPr>
              <a:t>ADCC</a:t>
            </a:r>
            <a:r>
              <a:rPr lang="en-US" dirty="0">
                <a:latin typeface="Palatino Linotype" panose="02040502050505030304" pitchFamily="18" charset="0"/>
              </a:rPr>
              <a:t>) or complement-dependent cytotoxicity</a:t>
            </a:r>
          </a:p>
        </p:txBody>
      </p:sp>
      <p:pic>
        <p:nvPicPr>
          <p:cNvPr id="9" name="Picture 8">
            <a:extLst>
              <a:ext uri="{FF2B5EF4-FFF2-40B4-BE49-F238E27FC236}">
                <a16:creationId xmlns:a16="http://schemas.microsoft.com/office/drawing/2014/main" id="{A57DD69A-73AF-0F60-DF0A-4E5BF2AE99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7399" y="2002536"/>
            <a:ext cx="4681997" cy="3899676"/>
          </a:xfrm>
          <a:prstGeom prst="rect">
            <a:avLst/>
          </a:prstGeom>
        </p:spPr>
      </p:pic>
      <p:sp>
        <p:nvSpPr>
          <p:cNvPr id="11" name="TextBox 10">
            <a:extLst>
              <a:ext uri="{FF2B5EF4-FFF2-40B4-BE49-F238E27FC236}">
                <a16:creationId xmlns:a16="http://schemas.microsoft.com/office/drawing/2014/main" id="{5C5C850B-C5E4-2959-6C01-76B46E2AC9D0}"/>
              </a:ext>
            </a:extLst>
          </p:cNvPr>
          <p:cNvSpPr txBox="1"/>
          <p:nvPr/>
        </p:nvSpPr>
        <p:spPr>
          <a:xfrm>
            <a:off x="382604" y="3459524"/>
            <a:ext cx="6097604" cy="646331"/>
          </a:xfrm>
          <a:prstGeom prst="rect">
            <a:avLst/>
          </a:prstGeom>
          <a:noFill/>
        </p:spPr>
        <p:txBody>
          <a:bodyPr wrap="square">
            <a:spAutoFit/>
          </a:bodyPr>
          <a:lstStyle/>
          <a:p>
            <a:r>
              <a:rPr lang="en-US" dirty="0">
                <a:latin typeface="Palatino Linotype" panose="02040502050505030304" pitchFamily="18" charset="0"/>
              </a:rPr>
              <a:t>Immunogenic cell death release tumor antigens and damage-associated molecular patterns</a:t>
            </a:r>
          </a:p>
        </p:txBody>
      </p:sp>
      <p:sp>
        <p:nvSpPr>
          <p:cNvPr id="13" name="TextBox 12">
            <a:extLst>
              <a:ext uri="{FF2B5EF4-FFF2-40B4-BE49-F238E27FC236}">
                <a16:creationId xmlns:a16="http://schemas.microsoft.com/office/drawing/2014/main" id="{39A40FE8-46AE-8254-47D2-3CF15C4CCBA3}"/>
              </a:ext>
            </a:extLst>
          </p:cNvPr>
          <p:cNvSpPr txBox="1"/>
          <p:nvPr/>
        </p:nvSpPr>
        <p:spPr>
          <a:xfrm>
            <a:off x="382604" y="4951362"/>
            <a:ext cx="6097604" cy="1200329"/>
          </a:xfrm>
          <a:prstGeom prst="rect">
            <a:avLst/>
          </a:prstGeom>
          <a:noFill/>
        </p:spPr>
        <p:txBody>
          <a:bodyPr wrap="square">
            <a:spAutoFit/>
          </a:bodyPr>
          <a:lstStyle/>
          <a:p>
            <a:r>
              <a:rPr lang="en-US" dirty="0">
                <a:latin typeface="Palatino Linotype" panose="02040502050505030304" pitchFamily="18" charset="0"/>
              </a:rPr>
              <a:t>Tumor antigens released by lysed tumor cells can be captured, processed, and presented again by APCs to induce polyclonal T cell responses, thereby increasing the antigenic breadth of anti-tumor-immune responses</a:t>
            </a:r>
          </a:p>
        </p:txBody>
      </p:sp>
      <p:sp>
        <p:nvSpPr>
          <p:cNvPr id="14" name="Title 1">
            <a:extLst>
              <a:ext uri="{FF2B5EF4-FFF2-40B4-BE49-F238E27FC236}">
                <a16:creationId xmlns:a16="http://schemas.microsoft.com/office/drawing/2014/main" id="{71841273-6D70-63C3-EA5A-2C2E9B04E499}"/>
              </a:ext>
            </a:extLst>
          </p:cNvPr>
          <p:cNvSpPr>
            <a:spLocks noGrp="1"/>
          </p:cNvSpPr>
          <p:nvPr>
            <p:ph type="title"/>
          </p:nvPr>
        </p:nvSpPr>
        <p:spPr>
          <a:xfrm>
            <a:off x="838200" y="365125"/>
            <a:ext cx="10515600" cy="1325563"/>
          </a:xfrm>
        </p:spPr>
        <p:txBody>
          <a:bodyPr/>
          <a:lstStyle/>
          <a:p>
            <a:pPr algn="ctr"/>
            <a:r>
              <a:rPr lang="en-US" dirty="0">
                <a:latin typeface="Palatino Linotype" panose="02040502050505030304" pitchFamily="18" charset="0"/>
              </a:rPr>
              <a:t>Anti-Tumor Immunity</a:t>
            </a:r>
            <a:endParaRPr lang="en-US" dirty="0"/>
          </a:p>
        </p:txBody>
      </p:sp>
    </p:spTree>
    <p:extLst>
      <p:ext uri="{BB962C8B-B14F-4D97-AF65-F5344CB8AC3E}">
        <p14:creationId xmlns:p14="http://schemas.microsoft.com/office/powerpoint/2010/main" val="2422211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CB488-DD81-0D6B-4364-933DDAF7C1D7}"/>
              </a:ext>
            </a:extLst>
          </p:cNvPr>
          <p:cNvSpPr>
            <a:spLocks noGrp="1"/>
          </p:cNvSpPr>
          <p:nvPr>
            <p:ph type="title"/>
          </p:nvPr>
        </p:nvSpPr>
        <p:spPr/>
        <p:txBody>
          <a:bodyPr/>
          <a:lstStyle/>
          <a:p>
            <a:pPr algn="ctr"/>
            <a:r>
              <a:rPr lang="en-US" dirty="0">
                <a:latin typeface="Palatino Linotype" panose="02040502050505030304" pitchFamily="18" charset="0"/>
              </a:rPr>
              <a:t>Vaccines in Tumor Therapy</a:t>
            </a:r>
          </a:p>
        </p:txBody>
      </p:sp>
      <p:sp>
        <p:nvSpPr>
          <p:cNvPr id="3" name="Content Placeholder 2">
            <a:extLst>
              <a:ext uri="{FF2B5EF4-FFF2-40B4-BE49-F238E27FC236}">
                <a16:creationId xmlns:a16="http://schemas.microsoft.com/office/drawing/2014/main" id="{00F30799-AA6D-30E4-8068-F288F2BE95B6}"/>
              </a:ext>
            </a:extLst>
          </p:cNvPr>
          <p:cNvSpPr>
            <a:spLocks noGrp="1"/>
          </p:cNvSpPr>
          <p:nvPr>
            <p:ph idx="1"/>
          </p:nvPr>
        </p:nvSpPr>
        <p:spPr/>
        <p:txBody>
          <a:bodyPr/>
          <a:lstStyle/>
          <a:p>
            <a:r>
              <a:rPr lang="en-US" dirty="0">
                <a:latin typeface="Palatino Linotype" panose="02040502050505030304" pitchFamily="18" charset="0"/>
              </a:rPr>
              <a:t>Research on tumor immunotherapy quickly progress, </a:t>
            </a:r>
            <a:r>
              <a:rPr lang="sr-Latn-RS" dirty="0">
                <a:latin typeface="Palatino Linotype" panose="02040502050505030304" pitchFamily="18" charset="0"/>
              </a:rPr>
              <a:t>n</a:t>
            </a:r>
            <a:r>
              <a:rPr lang="en-US" dirty="0" err="1">
                <a:latin typeface="Palatino Linotype" panose="02040502050505030304" pitchFamily="18" charset="0"/>
              </a:rPr>
              <a:t>ew</a:t>
            </a:r>
            <a:r>
              <a:rPr lang="en-US" dirty="0">
                <a:latin typeface="Palatino Linotype" panose="02040502050505030304" pitchFamily="18" charset="0"/>
              </a:rPr>
              <a:t> options have been discovered.</a:t>
            </a:r>
          </a:p>
          <a:p>
            <a:endParaRPr lang="en-US" dirty="0">
              <a:latin typeface="Palatino Linotype" panose="02040502050505030304" pitchFamily="18" charset="0"/>
            </a:endParaRPr>
          </a:p>
          <a:p>
            <a:r>
              <a:rPr lang="en-US" dirty="0">
                <a:latin typeface="Palatino Linotype" panose="02040502050505030304" pitchFamily="18" charset="0"/>
              </a:rPr>
              <a:t>Strong therapeutic strategy in the immunotherapy is cancer vaccine</a:t>
            </a:r>
          </a:p>
          <a:p>
            <a:endParaRPr lang="en-US" dirty="0">
              <a:latin typeface="Palatino Linotype" panose="02040502050505030304" pitchFamily="18" charset="0"/>
            </a:endParaRPr>
          </a:p>
          <a:p>
            <a:r>
              <a:rPr lang="en-US" dirty="0">
                <a:latin typeface="Palatino Linotype" panose="02040502050505030304" pitchFamily="18" charset="0"/>
              </a:rPr>
              <a:t>Ideal cancer vaccines could overcome the immune suppression in tumors and induce both humoral immunity and cellular immunity.</a:t>
            </a:r>
          </a:p>
        </p:txBody>
      </p:sp>
    </p:spTree>
    <p:extLst>
      <p:ext uri="{BB962C8B-B14F-4D97-AF65-F5344CB8AC3E}">
        <p14:creationId xmlns:p14="http://schemas.microsoft.com/office/powerpoint/2010/main" val="37166316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216FE6F-C2CF-86A7-DCE2-AAF4BC7D8240}"/>
              </a:ext>
            </a:extLst>
          </p:cNvPr>
          <p:cNvSpPr txBox="1"/>
          <p:nvPr/>
        </p:nvSpPr>
        <p:spPr>
          <a:xfrm>
            <a:off x="228598" y="1910962"/>
            <a:ext cx="6537961" cy="1200329"/>
          </a:xfrm>
          <a:prstGeom prst="rect">
            <a:avLst/>
          </a:prstGeom>
          <a:noFill/>
        </p:spPr>
        <p:txBody>
          <a:bodyPr wrap="square">
            <a:spAutoFit/>
          </a:bodyPr>
          <a:lstStyle/>
          <a:p>
            <a:r>
              <a:rPr lang="en-US" b="1" dirty="0">
                <a:latin typeface="Palatino Linotype" panose="02040502050505030304" pitchFamily="18" charset="0"/>
              </a:rPr>
              <a:t>CD4+ T </a:t>
            </a:r>
            <a:r>
              <a:rPr lang="en-US" dirty="0">
                <a:latin typeface="Palatino Linotype" panose="02040502050505030304" pitchFamily="18" charset="0"/>
              </a:rPr>
              <a:t>cells work in collaboration with various immune cells </a:t>
            </a:r>
            <a:r>
              <a:rPr lang="en-US" b="1" dirty="0">
                <a:latin typeface="Palatino Linotype" panose="02040502050505030304" pitchFamily="18" charset="0"/>
              </a:rPr>
              <a:t>CD4+ T </a:t>
            </a:r>
            <a:r>
              <a:rPr lang="en-US" dirty="0">
                <a:latin typeface="Palatino Linotype" panose="02040502050505030304" pitchFamily="18" charset="0"/>
              </a:rPr>
              <a:t>cells trigger continuous T cell initiation, expansion and antigen spread, thus expanding the anti-tumor T cell repertoire</a:t>
            </a:r>
          </a:p>
        </p:txBody>
      </p:sp>
      <p:sp>
        <p:nvSpPr>
          <p:cNvPr id="7" name="TextBox 6">
            <a:extLst>
              <a:ext uri="{FF2B5EF4-FFF2-40B4-BE49-F238E27FC236}">
                <a16:creationId xmlns:a16="http://schemas.microsoft.com/office/drawing/2014/main" id="{33CC9000-B498-C9E5-A8D4-B96A9D4CBA5A}"/>
              </a:ext>
            </a:extLst>
          </p:cNvPr>
          <p:cNvSpPr txBox="1"/>
          <p:nvPr/>
        </p:nvSpPr>
        <p:spPr>
          <a:xfrm>
            <a:off x="228599" y="3054566"/>
            <a:ext cx="6097604" cy="923330"/>
          </a:xfrm>
          <a:prstGeom prst="rect">
            <a:avLst/>
          </a:prstGeom>
          <a:noFill/>
        </p:spPr>
        <p:txBody>
          <a:bodyPr wrap="square">
            <a:spAutoFit/>
          </a:bodyPr>
          <a:lstStyle/>
          <a:p>
            <a:r>
              <a:rPr lang="en-US" b="1" dirty="0">
                <a:latin typeface="Palatino Linotype" panose="02040502050505030304" pitchFamily="18" charset="0"/>
              </a:rPr>
              <a:t>IFN-γ </a:t>
            </a:r>
            <a:r>
              <a:rPr lang="en-US" dirty="0">
                <a:latin typeface="Palatino Linotype" panose="02040502050505030304" pitchFamily="18" charset="0"/>
              </a:rPr>
              <a:t>secreted by </a:t>
            </a:r>
            <a:r>
              <a:rPr lang="en-US" b="1" dirty="0">
                <a:latin typeface="Palatino Linotype" panose="02040502050505030304" pitchFamily="18" charset="0"/>
              </a:rPr>
              <a:t>Th1 CD4+ T </a:t>
            </a:r>
            <a:r>
              <a:rPr lang="en-US" dirty="0">
                <a:latin typeface="Palatino Linotype" panose="02040502050505030304" pitchFamily="18" charset="0"/>
              </a:rPr>
              <a:t>cells upregulates </a:t>
            </a:r>
            <a:r>
              <a:rPr lang="en-US" b="1" dirty="0">
                <a:latin typeface="Palatino Linotype" panose="02040502050505030304" pitchFamily="18" charset="0"/>
              </a:rPr>
              <a:t>MHC I </a:t>
            </a:r>
            <a:r>
              <a:rPr lang="en-US" dirty="0">
                <a:latin typeface="Palatino Linotype" panose="02040502050505030304" pitchFamily="18" charset="0"/>
              </a:rPr>
              <a:t>on tumor cells, improving the killing effector of </a:t>
            </a:r>
            <a:r>
              <a:rPr lang="en-US" b="1" dirty="0">
                <a:latin typeface="Palatino Linotype" panose="02040502050505030304" pitchFamily="18" charset="0"/>
              </a:rPr>
              <a:t>CD8+ T </a:t>
            </a:r>
            <a:r>
              <a:rPr lang="en-US" dirty="0">
                <a:latin typeface="Palatino Linotype" panose="02040502050505030304" pitchFamily="18" charset="0"/>
              </a:rPr>
              <a:t>cells</a:t>
            </a:r>
          </a:p>
        </p:txBody>
      </p:sp>
      <p:sp>
        <p:nvSpPr>
          <p:cNvPr id="9" name="TextBox 8">
            <a:extLst>
              <a:ext uri="{FF2B5EF4-FFF2-40B4-BE49-F238E27FC236}">
                <a16:creationId xmlns:a16="http://schemas.microsoft.com/office/drawing/2014/main" id="{D60D489B-6F91-336B-08B3-54CA0C2229C2}"/>
              </a:ext>
            </a:extLst>
          </p:cNvPr>
          <p:cNvSpPr txBox="1"/>
          <p:nvPr/>
        </p:nvSpPr>
        <p:spPr>
          <a:xfrm>
            <a:off x="228599" y="3976653"/>
            <a:ext cx="6097604" cy="1200329"/>
          </a:xfrm>
          <a:prstGeom prst="rect">
            <a:avLst/>
          </a:prstGeom>
          <a:noFill/>
        </p:spPr>
        <p:txBody>
          <a:bodyPr wrap="square">
            <a:spAutoFit/>
          </a:bodyPr>
          <a:lstStyle/>
          <a:p>
            <a:r>
              <a:rPr lang="en-US" b="1" dirty="0">
                <a:latin typeface="Palatino Linotype" panose="02040502050505030304" pitchFamily="18" charset="0"/>
              </a:rPr>
              <a:t>Th1 CD4+ T </a:t>
            </a:r>
            <a:r>
              <a:rPr lang="en-US" dirty="0">
                <a:latin typeface="Palatino Linotype" panose="02040502050505030304" pitchFamily="18" charset="0"/>
              </a:rPr>
              <a:t>cells promote the inflammatory microenvironment by acting on various immune cells in tumors. </a:t>
            </a:r>
            <a:r>
              <a:rPr lang="en-US" b="1" dirty="0">
                <a:latin typeface="Palatino Linotype" panose="02040502050505030304" pitchFamily="18" charset="0"/>
              </a:rPr>
              <a:t>CD4+ T </a:t>
            </a:r>
            <a:r>
              <a:rPr lang="en-US" dirty="0">
                <a:latin typeface="Palatino Linotype" panose="02040502050505030304" pitchFamily="18" charset="0"/>
              </a:rPr>
              <a:t>cells also control the differentiation of </a:t>
            </a:r>
            <a:r>
              <a:rPr lang="en-US" b="1" dirty="0">
                <a:latin typeface="Palatino Linotype" panose="02040502050505030304" pitchFamily="18" charset="0"/>
              </a:rPr>
              <a:t>CD8+ T </a:t>
            </a:r>
            <a:r>
              <a:rPr lang="en-US" dirty="0">
                <a:latin typeface="Palatino Linotype" panose="02040502050505030304" pitchFamily="18" charset="0"/>
              </a:rPr>
              <a:t>effector cells (</a:t>
            </a:r>
            <a:r>
              <a:rPr lang="en-US" b="1" dirty="0">
                <a:latin typeface="Palatino Linotype" panose="02040502050505030304" pitchFamily="18" charset="0"/>
              </a:rPr>
              <a:t>CTLs</a:t>
            </a:r>
            <a:r>
              <a:rPr lang="en-US" dirty="0">
                <a:latin typeface="Palatino Linotype" panose="02040502050505030304" pitchFamily="18" charset="0"/>
              </a:rPr>
              <a:t>)</a:t>
            </a:r>
          </a:p>
        </p:txBody>
      </p:sp>
      <p:sp>
        <p:nvSpPr>
          <p:cNvPr id="11" name="TextBox 10">
            <a:extLst>
              <a:ext uri="{FF2B5EF4-FFF2-40B4-BE49-F238E27FC236}">
                <a16:creationId xmlns:a16="http://schemas.microsoft.com/office/drawing/2014/main" id="{F7BFDACC-FC49-0C28-F7A6-B14FBFA5452E}"/>
              </a:ext>
            </a:extLst>
          </p:cNvPr>
          <p:cNvSpPr txBox="1"/>
          <p:nvPr/>
        </p:nvSpPr>
        <p:spPr>
          <a:xfrm>
            <a:off x="228598" y="5186904"/>
            <a:ext cx="6097604" cy="923330"/>
          </a:xfrm>
          <a:prstGeom prst="rect">
            <a:avLst/>
          </a:prstGeom>
          <a:noFill/>
        </p:spPr>
        <p:txBody>
          <a:bodyPr wrap="square">
            <a:spAutoFit/>
          </a:bodyPr>
          <a:lstStyle/>
          <a:p>
            <a:r>
              <a:rPr lang="en-US" dirty="0">
                <a:latin typeface="Palatino Linotype" panose="02040502050505030304" pitchFamily="18" charset="0"/>
              </a:rPr>
              <a:t>Activated </a:t>
            </a:r>
            <a:r>
              <a:rPr lang="en-US" b="1" dirty="0">
                <a:latin typeface="Palatino Linotype" panose="02040502050505030304" pitchFamily="18" charset="0"/>
              </a:rPr>
              <a:t>CTLs</a:t>
            </a:r>
            <a:r>
              <a:rPr lang="en-US" dirty="0">
                <a:latin typeface="Palatino Linotype" panose="02040502050505030304" pitchFamily="18" charset="0"/>
              </a:rPr>
              <a:t> will penetrate the core of the tumor or infiltrate the site to kill tumor cells. The number of </a:t>
            </a:r>
            <a:r>
              <a:rPr lang="en-US" b="1" dirty="0">
                <a:latin typeface="Palatino Linotype" panose="02040502050505030304" pitchFamily="18" charset="0"/>
              </a:rPr>
              <a:t>CTLs</a:t>
            </a:r>
            <a:r>
              <a:rPr lang="en-US" dirty="0">
                <a:latin typeface="Palatino Linotype" panose="02040502050505030304" pitchFamily="18" charset="0"/>
              </a:rPr>
              <a:t> in </a:t>
            </a:r>
            <a:r>
              <a:rPr lang="en-US" b="1" dirty="0">
                <a:latin typeface="Palatino Linotype" panose="02040502050505030304" pitchFamily="18" charset="0"/>
              </a:rPr>
              <a:t>TME</a:t>
            </a:r>
            <a:r>
              <a:rPr lang="en-US" dirty="0">
                <a:latin typeface="Palatino Linotype" panose="02040502050505030304" pitchFamily="18" charset="0"/>
              </a:rPr>
              <a:t> is a critical prognostic marker of cancer</a:t>
            </a:r>
          </a:p>
        </p:txBody>
      </p:sp>
      <p:sp>
        <p:nvSpPr>
          <p:cNvPr id="13" name="TextBox 12">
            <a:extLst>
              <a:ext uri="{FF2B5EF4-FFF2-40B4-BE49-F238E27FC236}">
                <a16:creationId xmlns:a16="http://schemas.microsoft.com/office/drawing/2014/main" id="{EAA6E5E0-5E16-3C2A-F027-60417B464FE0}"/>
              </a:ext>
            </a:extLst>
          </p:cNvPr>
          <p:cNvSpPr txBox="1"/>
          <p:nvPr/>
        </p:nvSpPr>
        <p:spPr>
          <a:xfrm>
            <a:off x="6094396" y="6120156"/>
            <a:ext cx="6097604" cy="646331"/>
          </a:xfrm>
          <a:prstGeom prst="rect">
            <a:avLst/>
          </a:prstGeom>
          <a:noFill/>
        </p:spPr>
        <p:txBody>
          <a:bodyPr wrap="square">
            <a:spAutoFit/>
          </a:bodyPr>
          <a:lstStyle/>
          <a:p>
            <a:pPr algn="ctr"/>
            <a:r>
              <a:rPr lang="en-US" dirty="0">
                <a:latin typeface="Palatino Linotype" panose="02040502050505030304" pitchFamily="18" charset="0"/>
              </a:rPr>
              <a:t>Cancer vaccines eradicate tumor cells mainly by activating </a:t>
            </a:r>
            <a:r>
              <a:rPr lang="en-US" b="1" dirty="0">
                <a:latin typeface="Palatino Linotype" panose="02040502050505030304" pitchFamily="18" charset="0"/>
              </a:rPr>
              <a:t>cellular immunity</a:t>
            </a:r>
          </a:p>
        </p:txBody>
      </p:sp>
      <p:pic>
        <p:nvPicPr>
          <p:cNvPr id="15" name="Picture 14">
            <a:extLst>
              <a:ext uri="{FF2B5EF4-FFF2-40B4-BE49-F238E27FC236}">
                <a16:creationId xmlns:a16="http://schemas.microsoft.com/office/drawing/2014/main" id="{7DB3867D-2878-50EC-D9B3-13CE3392F7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5043" y="2698722"/>
            <a:ext cx="5105529" cy="2633674"/>
          </a:xfrm>
          <a:prstGeom prst="rect">
            <a:avLst/>
          </a:prstGeom>
        </p:spPr>
      </p:pic>
      <p:sp>
        <p:nvSpPr>
          <p:cNvPr id="16" name="Title 1">
            <a:extLst>
              <a:ext uri="{FF2B5EF4-FFF2-40B4-BE49-F238E27FC236}">
                <a16:creationId xmlns:a16="http://schemas.microsoft.com/office/drawing/2014/main" id="{DBC9945F-0CAB-C735-B58B-C339ACA2F88D}"/>
              </a:ext>
            </a:extLst>
          </p:cNvPr>
          <p:cNvSpPr>
            <a:spLocks noGrp="1"/>
          </p:cNvSpPr>
          <p:nvPr>
            <p:ph type="title"/>
          </p:nvPr>
        </p:nvSpPr>
        <p:spPr>
          <a:xfrm>
            <a:off x="838200" y="365125"/>
            <a:ext cx="10515600" cy="1325563"/>
          </a:xfrm>
        </p:spPr>
        <p:txBody>
          <a:bodyPr/>
          <a:lstStyle/>
          <a:p>
            <a:pPr algn="ctr"/>
            <a:r>
              <a:rPr lang="en-US" dirty="0">
                <a:latin typeface="Palatino Linotype" panose="02040502050505030304" pitchFamily="18" charset="0"/>
              </a:rPr>
              <a:t>Anti-Tumor Immunity</a:t>
            </a:r>
            <a:endParaRPr lang="en-US" dirty="0"/>
          </a:p>
        </p:txBody>
      </p:sp>
    </p:spTree>
    <p:extLst>
      <p:ext uri="{BB962C8B-B14F-4D97-AF65-F5344CB8AC3E}">
        <p14:creationId xmlns:p14="http://schemas.microsoft.com/office/powerpoint/2010/main" val="34069701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E10CF-F286-1B45-C3D1-8F622324DD45}"/>
              </a:ext>
            </a:extLst>
          </p:cNvPr>
          <p:cNvSpPr>
            <a:spLocks noGrp="1"/>
          </p:cNvSpPr>
          <p:nvPr>
            <p:ph type="title"/>
          </p:nvPr>
        </p:nvSpPr>
        <p:spPr/>
        <p:txBody>
          <a:bodyPr/>
          <a:lstStyle/>
          <a:p>
            <a:pPr algn="ctr"/>
            <a:r>
              <a:rPr lang="en-US" dirty="0">
                <a:latin typeface="Palatino Linotype" panose="02040502050505030304" pitchFamily="18" charset="0"/>
              </a:rPr>
              <a:t>The Barriers in Vaccine Therapy</a:t>
            </a:r>
          </a:p>
        </p:txBody>
      </p:sp>
      <p:sp>
        <p:nvSpPr>
          <p:cNvPr id="3" name="Content Placeholder 2">
            <a:extLst>
              <a:ext uri="{FF2B5EF4-FFF2-40B4-BE49-F238E27FC236}">
                <a16:creationId xmlns:a16="http://schemas.microsoft.com/office/drawing/2014/main" id="{B6DBE40A-ABA6-2D25-8748-73E6FDC76409}"/>
              </a:ext>
            </a:extLst>
          </p:cNvPr>
          <p:cNvSpPr>
            <a:spLocks noGrp="1"/>
          </p:cNvSpPr>
          <p:nvPr>
            <p:ph idx="1"/>
          </p:nvPr>
        </p:nvSpPr>
        <p:spPr/>
        <p:txBody>
          <a:bodyPr/>
          <a:lstStyle/>
          <a:p>
            <a:pPr marL="0" indent="0">
              <a:buNone/>
            </a:pPr>
            <a:r>
              <a:rPr lang="en-US" dirty="0">
                <a:latin typeface="Palatino Linotype" panose="02040502050505030304" pitchFamily="18" charset="0"/>
              </a:rPr>
              <a:t>2 mechanisms determine the efficiency of cancer vaccines:</a:t>
            </a:r>
          </a:p>
          <a:p>
            <a:pPr marL="0" indent="0">
              <a:buNone/>
            </a:pPr>
            <a:endParaRPr lang="en-US" dirty="0"/>
          </a:p>
          <a:p>
            <a:pPr>
              <a:buFont typeface="Wingdings" panose="05000000000000000000" pitchFamily="2" charset="2"/>
              <a:buChar char="Ø"/>
            </a:pPr>
            <a:r>
              <a:rPr lang="en-US" b="1" dirty="0">
                <a:latin typeface="Palatino Linotype" panose="02040502050505030304" pitchFamily="18" charset="0"/>
              </a:rPr>
              <a:t>Tumor intrinsic resistance</a:t>
            </a:r>
          </a:p>
          <a:p>
            <a:pPr marL="0" indent="0">
              <a:buNone/>
            </a:pPr>
            <a:endParaRPr lang="en-US" b="1" dirty="0">
              <a:latin typeface="Palatino Linotype" panose="02040502050505030304" pitchFamily="18" charset="0"/>
            </a:endParaRPr>
          </a:p>
          <a:p>
            <a:pPr>
              <a:buFont typeface="Wingdings" panose="05000000000000000000" pitchFamily="2" charset="2"/>
              <a:buChar char="Ø"/>
            </a:pPr>
            <a:r>
              <a:rPr lang="en-US" b="1" dirty="0">
                <a:latin typeface="Palatino Linotype" panose="02040502050505030304" pitchFamily="18" charset="0"/>
              </a:rPr>
              <a:t>Tumor extrinsic resistance</a:t>
            </a:r>
          </a:p>
        </p:txBody>
      </p:sp>
      <p:pic>
        <p:nvPicPr>
          <p:cNvPr id="5" name="Picture 4">
            <a:extLst>
              <a:ext uri="{FF2B5EF4-FFF2-40B4-BE49-F238E27FC236}">
                <a16:creationId xmlns:a16="http://schemas.microsoft.com/office/drawing/2014/main" id="{B46D5374-78E5-D60D-1C4C-247437DE38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2587752"/>
            <a:ext cx="5408676" cy="2256162"/>
          </a:xfrm>
          <a:prstGeom prst="rect">
            <a:avLst/>
          </a:prstGeom>
        </p:spPr>
      </p:pic>
    </p:spTree>
    <p:extLst>
      <p:ext uri="{BB962C8B-B14F-4D97-AF65-F5344CB8AC3E}">
        <p14:creationId xmlns:p14="http://schemas.microsoft.com/office/powerpoint/2010/main" val="30496044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233D8-5637-26F6-9D44-801496BBD55B}"/>
              </a:ext>
            </a:extLst>
          </p:cNvPr>
          <p:cNvSpPr>
            <a:spLocks noGrp="1"/>
          </p:cNvSpPr>
          <p:nvPr>
            <p:ph type="title"/>
          </p:nvPr>
        </p:nvSpPr>
        <p:spPr/>
        <p:txBody>
          <a:bodyPr/>
          <a:lstStyle/>
          <a:p>
            <a:pPr algn="ctr"/>
            <a:r>
              <a:rPr lang="en-US" dirty="0">
                <a:latin typeface="Palatino Linotype" panose="02040502050505030304" pitchFamily="18" charset="0"/>
              </a:rPr>
              <a:t>Tumor </a:t>
            </a:r>
            <a:r>
              <a:rPr lang="en-US" b="1" dirty="0">
                <a:latin typeface="Palatino Linotype" panose="02040502050505030304" pitchFamily="18" charset="0"/>
              </a:rPr>
              <a:t>In</a:t>
            </a:r>
            <a:r>
              <a:rPr lang="en-US" dirty="0">
                <a:latin typeface="Palatino Linotype" panose="02040502050505030304" pitchFamily="18" charset="0"/>
              </a:rPr>
              <a:t>trinsic Resistance</a:t>
            </a:r>
            <a:br>
              <a:rPr lang="en-US" dirty="0"/>
            </a:br>
            <a:endParaRPr lang="en-US" dirty="0"/>
          </a:p>
        </p:txBody>
      </p:sp>
      <p:sp>
        <p:nvSpPr>
          <p:cNvPr id="3" name="Content Placeholder 2">
            <a:extLst>
              <a:ext uri="{FF2B5EF4-FFF2-40B4-BE49-F238E27FC236}">
                <a16:creationId xmlns:a16="http://schemas.microsoft.com/office/drawing/2014/main" id="{98083219-BAC7-A906-DDE0-D2BACC778C7E}"/>
              </a:ext>
            </a:extLst>
          </p:cNvPr>
          <p:cNvSpPr>
            <a:spLocks noGrp="1"/>
          </p:cNvSpPr>
          <p:nvPr>
            <p:ph idx="1"/>
          </p:nvPr>
        </p:nvSpPr>
        <p:spPr/>
        <p:txBody>
          <a:bodyPr>
            <a:normAutofit fontScale="92500"/>
          </a:bodyPr>
          <a:lstStyle/>
          <a:p>
            <a:pPr marL="0" indent="0">
              <a:buNone/>
            </a:pPr>
            <a:r>
              <a:rPr lang="en-US" dirty="0">
                <a:latin typeface="Palatino Linotype" panose="02040502050505030304" pitchFamily="18" charset="0"/>
              </a:rPr>
              <a:t>Resistance to cancer vaccines derives from intrinsic factors:</a:t>
            </a:r>
          </a:p>
          <a:p>
            <a:pPr marL="0" indent="0">
              <a:buNone/>
            </a:pPr>
            <a:endParaRPr lang="en-US" dirty="0">
              <a:latin typeface="Palatino Linotype" panose="02040502050505030304" pitchFamily="18" charset="0"/>
            </a:endParaRPr>
          </a:p>
          <a:p>
            <a:r>
              <a:rPr lang="en-US" b="1" dirty="0">
                <a:latin typeface="Palatino Linotype" panose="02040502050505030304" pitchFamily="18" charset="0"/>
              </a:rPr>
              <a:t>Mutations</a:t>
            </a:r>
            <a:r>
              <a:rPr lang="en-US" dirty="0">
                <a:latin typeface="Palatino Linotype" panose="02040502050505030304" pitchFamily="18" charset="0"/>
              </a:rPr>
              <a:t> in signaling pathways supporting tumor-immune control</a:t>
            </a:r>
          </a:p>
          <a:p>
            <a:pPr marL="0" indent="0">
              <a:buNone/>
            </a:pPr>
            <a:endParaRPr lang="en-US" dirty="0">
              <a:latin typeface="Palatino Linotype" panose="02040502050505030304" pitchFamily="18" charset="0"/>
            </a:endParaRPr>
          </a:p>
          <a:p>
            <a:r>
              <a:rPr lang="en-US" dirty="0">
                <a:latin typeface="Palatino Linotype" panose="02040502050505030304" pitchFamily="18" charset="0"/>
              </a:rPr>
              <a:t>Downregulation or </a:t>
            </a:r>
            <a:r>
              <a:rPr lang="en-US" b="1" dirty="0">
                <a:latin typeface="Palatino Linotype" panose="02040502050505030304" pitchFamily="18" charset="0"/>
              </a:rPr>
              <a:t>lost tumor antigen expression</a:t>
            </a:r>
          </a:p>
          <a:p>
            <a:pPr marL="0" indent="0">
              <a:buNone/>
            </a:pPr>
            <a:endParaRPr lang="en-US" b="1" dirty="0">
              <a:latin typeface="Palatino Linotype" panose="02040502050505030304" pitchFamily="18" charset="0"/>
            </a:endParaRPr>
          </a:p>
          <a:p>
            <a:r>
              <a:rPr lang="en-US" b="1" dirty="0">
                <a:latin typeface="Palatino Linotype" panose="02040502050505030304" pitchFamily="18" charset="0"/>
              </a:rPr>
              <a:t>Altered antigen </a:t>
            </a:r>
            <a:r>
              <a:rPr lang="en-US" dirty="0">
                <a:latin typeface="Palatino Linotype" panose="02040502050505030304" pitchFamily="18" charset="0"/>
              </a:rPr>
              <a:t>processing pathways</a:t>
            </a:r>
          </a:p>
          <a:p>
            <a:pPr marL="0" indent="0">
              <a:buNone/>
            </a:pPr>
            <a:endParaRPr lang="en-US" dirty="0">
              <a:latin typeface="Palatino Linotype" panose="02040502050505030304" pitchFamily="18" charset="0"/>
            </a:endParaRPr>
          </a:p>
          <a:p>
            <a:r>
              <a:rPr lang="en-US" dirty="0">
                <a:latin typeface="Palatino Linotype" panose="02040502050505030304" pitchFamily="18" charset="0"/>
              </a:rPr>
              <a:t>Loss of </a:t>
            </a:r>
            <a:r>
              <a:rPr lang="en-US" b="1" dirty="0">
                <a:latin typeface="Palatino Linotype" panose="02040502050505030304" pitchFamily="18" charset="0"/>
              </a:rPr>
              <a:t>MHC</a:t>
            </a:r>
            <a:r>
              <a:rPr lang="en-US" dirty="0">
                <a:latin typeface="Palatino Linotype" panose="02040502050505030304" pitchFamily="18" charset="0"/>
              </a:rPr>
              <a:t> </a:t>
            </a:r>
            <a:r>
              <a:rPr lang="en-US" b="1" dirty="0">
                <a:latin typeface="Palatino Linotype" panose="02040502050505030304" pitchFamily="18" charset="0"/>
              </a:rPr>
              <a:t>expression</a:t>
            </a:r>
          </a:p>
        </p:txBody>
      </p:sp>
    </p:spTree>
    <p:extLst>
      <p:ext uri="{BB962C8B-B14F-4D97-AF65-F5344CB8AC3E}">
        <p14:creationId xmlns:p14="http://schemas.microsoft.com/office/powerpoint/2010/main" val="14717731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AADDB3-A5E4-C3F9-98CE-007D64841250}"/>
              </a:ext>
            </a:extLst>
          </p:cNvPr>
          <p:cNvSpPr>
            <a:spLocks noGrp="1"/>
          </p:cNvSpPr>
          <p:nvPr>
            <p:ph type="title"/>
          </p:nvPr>
        </p:nvSpPr>
        <p:spPr/>
        <p:txBody>
          <a:bodyPr/>
          <a:lstStyle/>
          <a:p>
            <a:pPr algn="ctr"/>
            <a:r>
              <a:rPr lang="en-US" dirty="0">
                <a:latin typeface="Palatino Linotype" panose="02040502050505030304" pitchFamily="18" charset="0"/>
              </a:rPr>
              <a:t>Tumor </a:t>
            </a:r>
            <a:r>
              <a:rPr lang="en-US" b="1" dirty="0">
                <a:latin typeface="Palatino Linotype" panose="02040502050505030304" pitchFamily="18" charset="0"/>
              </a:rPr>
              <a:t>Ex</a:t>
            </a:r>
            <a:r>
              <a:rPr lang="en-US" dirty="0">
                <a:latin typeface="Palatino Linotype" panose="02040502050505030304" pitchFamily="18" charset="0"/>
              </a:rPr>
              <a:t>trinsic Resistance</a:t>
            </a:r>
            <a:br>
              <a:rPr lang="en-US" dirty="0"/>
            </a:br>
            <a:endParaRPr lang="en-US" dirty="0"/>
          </a:p>
        </p:txBody>
      </p:sp>
      <p:sp>
        <p:nvSpPr>
          <p:cNvPr id="3" name="Content Placeholder 2">
            <a:extLst>
              <a:ext uri="{FF2B5EF4-FFF2-40B4-BE49-F238E27FC236}">
                <a16:creationId xmlns:a16="http://schemas.microsoft.com/office/drawing/2014/main" id="{9472D466-1A8C-181D-89B5-E627F10CF39B}"/>
              </a:ext>
            </a:extLst>
          </p:cNvPr>
          <p:cNvSpPr>
            <a:spLocks noGrp="1"/>
          </p:cNvSpPr>
          <p:nvPr>
            <p:ph idx="1"/>
          </p:nvPr>
        </p:nvSpPr>
        <p:spPr>
          <a:xfrm>
            <a:off x="384048" y="1825625"/>
            <a:ext cx="11347704" cy="4351338"/>
          </a:xfrm>
        </p:spPr>
        <p:txBody>
          <a:bodyPr>
            <a:normAutofit fontScale="92500" lnSpcReduction="10000"/>
          </a:bodyPr>
          <a:lstStyle/>
          <a:p>
            <a:pPr marL="0" indent="0">
              <a:buNone/>
            </a:pPr>
            <a:r>
              <a:rPr lang="en-US" dirty="0">
                <a:latin typeface="Palatino Linotype" panose="02040502050505030304" pitchFamily="18" charset="0"/>
              </a:rPr>
              <a:t>The extrinsic resistance of cancer vaccines may be caused by immunosuppressive cells in the immune microenvironment:</a:t>
            </a:r>
          </a:p>
          <a:p>
            <a:r>
              <a:rPr lang="en-US" dirty="0">
                <a:latin typeface="Palatino Linotype" panose="02040502050505030304" pitchFamily="18" charset="0"/>
              </a:rPr>
              <a:t>Myeloid-derived suppressor cells (</a:t>
            </a:r>
            <a:r>
              <a:rPr lang="en-US" b="1" dirty="0">
                <a:latin typeface="Palatino Linotype" panose="02040502050505030304" pitchFamily="18" charset="0"/>
              </a:rPr>
              <a:t>MDSCs</a:t>
            </a:r>
            <a:r>
              <a:rPr lang="en-US" dirty="0">
                <a:latin typeface="Palatino Linotype" panose="02040502050505030304" pitchFamily="18" charset="0"/>
              </a:rPr>
              <a:t>)</a:t>
            </a:r>
          </a:p>
          <a:p>
            <a:r>
              <a:rPr lang="en-US" dirty="0">
                <a:latin typeface="Palatino Linotype" panose="02040502050505030304" pitchFamily="18" charset="0"/>
              </a:rPr>
              <a:t>Tumor-associated macrophages (</a:t>
            </a:r>
            <a:r>
              <a:rPr lang="en-US" b="1" dirty="0">
                <a:latin typeface="Palatino Linotype" panose="02040502050505030304" pitchFamily="18" charset="0"/>
              </a:rPr>
              <a:t>TAMs</a:t>
            </a:r>
            <a:r>
              <a:rPr lang="en-US" dirty="0">
                <a:latin typeface="Palatino Linotype" panose="02040502050505030304" pitchFamily="18" charset="0"/>
              </a:rPr>
              <a:t>)</a:t>
            </a:r>
          </a:p>
          <a:p>
            <a:r>
              <a:rPr lang="en-US" dirty="0">
                <a:latin typeface="Palatino Linotype" panose="02040502050505030304" pitchFamily="18" charset="0"/>
              </a:rPr>
              <a:t>T regulatory cells (</a:t>
            </a:r>
            <a:r>
              <a:rPr lang="en-US" b="1" dirty="0">
                <a:latin typeface="Palatino Linotype" panose="02040502050505030304" pitchFamily="18" charset="0"/>
              </a:rPr>
              <a:t>Tregs</a:t>
            </a:r>
            <a:r>
              <a:rPr lang="en-US" dirty="0">
                <a:latin typeface="Palatino Linotype" panose="02040502050505030304" pitchFamily="18" charset="0"/>
              </a:rPr>
              <a:t>)</a:t>
            </a:r>
          </a:p>
          <a:p>
            <a:r>
              <a:rPr lang="en-US" dirty="0">
                <a:latin typeface="Palatino Linotype" panose="02040502050505030304" pitchFamily="18" charset="0"/>
              </a:rPr>
              <a:t>Protumor </a:t>
            </a:r>
            <a:r>
              <a:rPr lang="en-US" b="1" dirty="0">
                <a:latin typeface="Palatino Linotype" panose="02040502050505030304" pitchFamily="18" charset="0"/>
              </a:rPr>
              <a:t>N2</a:t>
            </a:r>
            <a:r>
              <a:rPr lang="en-US" dirty="0">
                <a:latin typeface="Palatino Linotype" panose="02040502050505030304" pitchFamily="18" charset="0"/>
              </a:rPr>
              <a:t> neutrophils</a:t>
            </a:r>
          </a:p>
          <a:p>
            <a:r>
              <a:rPr lang="en-US" dirty="0">
                <a:latin typeface="Palatino Linotype" panose="02040502050505030304" pitchFamily="18" charset="0"/>
              </a:rPr>
              <a:t>Cancer-associated fibroblasts (</a:t>
            </a:r>
            <a:r>
              <a:rPr lang="en-US" b="1" dirty="0">
                <a:latin typeface="Palatino Linotype" panose="02040502050505030304" pitchFamily="18" charset="0"/>
              </a:rPr>
              <a:t>CAFs</a:t>
            </a:r>
            <a:r>
              <a:rPr lang="en-US" dirty="0">
                <a:latin typeface="Palatino Linotype" panose="02040502050505030304" pitchFamily="18" charset="0"/>
              </a:rPr>
              <a:t>)</a:t>
            </a:r>
          </a:p>
          <a:p>
            <a:pPr marL="0" indent="0">
              <a:buNone/>
            </a:pPr>
            <a:r>
              <a:rPr lang="en-US" dirty="0">
                <a:latin typeface="Palatino Linotype" panose="02040502050505030304" pitchFamily="18" charset="0"/>
              </a:rPr>
              <a:t>Immunosuppressive cells interfere with the activation and proliferation of T cells by upregulating the expression of immunosuppressive receptors (</a:t>
            </a:r>
            <a:r>
              <a:rPr lang="en-US" b="1" dirty="0">
                <a:latin typeface="Palatino Linotype" panose="02040502050505030304" pitchFamily="18" charset="0"/>
              </a:rPr>
              <a:t>PD1, CTLA-4</a:t>
            </a:r>
            <a:r>
              <a:rPr lang="en-US" dirty="0">
                <a:latin typeface="Palatino Linotype" panose="02040502050505030304" pitchFamily="18" charset="0"/>
              </a:rPr>
              <a:t>) and secreting immunosuppressive cytokines (</a:t>
            </a:r>
            <a:r>
              <a:rPr lang="en-US" b="1" dirty="0">
                <a:latin typeface="Palatino Linotype" panose="02040502050505030304" pitchFamily="18" charset="0"/>
              </a:rPr>
              <a:t>IL-6, IL-10, TGFβ, VEGF</a:t>
            </a:r>
            <a:r>
              <a:rPr lang="en-US" dirty="0"/>
              <a:t>)</a:t>
            </a:r>
          </a:p>
        </p:txBody>
      </p:sp>
    </p:spTree>
    <p:extLst>
      <p:ext uri="{BB962C8B-B14F-4D97-AF65-F5344CB8AC3E}">
        <p14:creationId xmlns:p14="http://schemas.microsoft.com/office/powerpoint/2010/main" val="36771032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DB93F-D194-CC54-AC36-71599E244316}"/>
              </a:ext>
            </a:extLst>
          </p:cNvPr>
          <p:cNvSpPr>
            <a:spLocks noGrp="1"/>
          </p:cNvSpPr>
          <p:nvPr>
            <p:ph type="title"/>
          </p:nvPr>
        </p:nvSpPr>
        <p:spPr/>
        <p:txBody>
          <a:bodyPr/>
          <a:lstStyle/>
          <a:p>
            <a:pPr algn="ctr"/>
            <a:r>
              <a:rPr lang="en-US" dirty="0">
                <a:latin typeface="Palatino Linotype" panose="02040502050505030304" pitchFamily="18" charset="0"/>
              </a:rPr>
              <a:t>Tumor </a:t>
            </a:r>
            <a:r>
              <a:rPr lang="en-US" b="1" dirty="0">
                <a:latin typeface="Palatino Linotype" panose="02040502050505030304" pitchFamily="18" charset="0"/>
              </a:rPr>
              <a:t>Ex</a:t>
            </a:r>
            <a:r>
              <a:rPr lang="en-US" dirty="0">
                <a:latin typeface="Palatino Linotype" panose="02040502050505030304" pitchFamily="18" charset="0"/>
              </a:rPr>
              <a:t>trinsic Resistance</a:t>
            </a:r>
          </a:p>
        </p:txBody>
      </p:sp>
      <p:sp>
        <p:nvSpPr>
          <p:cNvPr id="3" name="Content Placeholder 2">
            <a:extLst>
              <a:ext uri="{FF2B5EF4-FFF2-40B4-BE49-F238E27FC236}">
                <a16:creationId xmlns:a16="http://schemas.microsoft.com/office/drawing/2014/main" id="{B7286B2B-5EFF-A640-4141-D3FC5B4E5BAD}"/>
              </a:ext>
            </a:extLst>
          </p:cNvPr>
          <p:cNvSpPr>
            <a:spLocks noGrp="1"/>
          </p:cNvSpPr>
          <p:nvPr>
            <p:ph idx="1"/>
          </p:nvPr>
        </p:nvSpPr>
        <p:spPr/>
        <p:txBody>
          <a:bodyPr/>
          <a:lstStyle/>
          <a:p>
            <a:r>
              <a:rPr lang="en-US" dirty="0">
                <a:latin typeface="Palatino Linotype" panose="02040502050505030304" pitchFamily="18" charset="0"/>
              </a:rPr>
              <a:t>Immunosuppressive cells can </a:t>
            </a:r>
            <a:r>
              <a:rPr lang="en-US" b="1" dirty="0">
                <a:latin typeface="Palatino Linotype" panose="02040502050505030304" pitchFamily="18" charset="0"/>
              </a:rPr>
              <a:t>inhibit DC</a:t>
            </a:r>
            <a:r>
              <a:rPr lang="en-US" dirty="0">
                <a:latin typeface="Palatino Linotype" panose="02040502050505030304" pitchFamily="18" charset="0"/>
              </a:rPr>
              <a:t>'s function, promoting tumor resistance. </a:t>
            </a:r>
          </a:p>
          <a:p>
            <a:r>
              <a:rPr lang="en-US" dirty="0">
                <a:latin typeface="Palatino Linotype" panose="02040502050505030304" pitchFamily="18" charset="0"/>
              </a:rPr>
              <a:t>MDSCs are pathologically activated neutrophils and monocytes with strong immunosuppressive activity </a:t>
            </a:r>
          </a:p>
          <a:p>
            <a:r>
              <a:rPr lang="en-US" dirty="0">
                <a:latin typeface="Palatino Linotype" panose="02040502050505030304" pitchFamily="18" charset="0"/>
              </a:rPr>
              <a:t>CAFs can prevent the proliferation and migration of DC, recruit MDSCs, and inhibit T cell invasion by remodeling the extracellular matrix to construct dense fibrous stroma</a:t>
            </a:r>
          </a:p>
          <a:p>
            <a:r>
              <a:rPr lang="en-US" dirty="0">
                <a:latin typeface="Palatino Linotype" panose="02040502050505030304" pitchFamily="18" charset="0"/>
              </a:rPr>
              <a:t>TAMs are classified as anti-tumorigenesis </a:t>
            </a:r>
            <a:r>
              <a:rPr lang="en-US" b="1" dirty="0">
                <a:latin typeface="Palatino Linotype" panose="02040502050505030304" pitchFamily="18" charset="0"/>
              </a:rPr>
              <a:t>M1</a:t>
            </a:r>
            <a:r>
              <a:rPr lang="en-US" dirty="0">
                <a:latin typeface="Palatino Linotype" panose="02040502050505030304" pitchFamily="18" charset="0"/>
              </a:rPr>
              <a:t> (classically activated) and pro-tumorigenesis </a:t>
            </a:r>
            <a:r>
              <a:rPr lang="en-US" b="1" dirty="0">
                <a:latin typeface="Palatino Linotype" panose="02040502050505030304" pitchFamily="18" charset="0"/>
              </a:rPr>
              <a:t>M2</a:t>
            </a:r>
            <a:r>
              <a:rPr lang="en-US" dirty="0">
                <a:latin typeface="Palatino Linotype" panose="02040502050505030304" pitchFamily="18" charset="0"/>
              </a:rPr>
              <a:t> (alternatively activated) phenotypes</a:t>
            </a:r>
          </a:p>
        </p:txBody>
      </p:sp>
    </p:spTree>
    <p:extLst>
      <p:ext uri="{BB962C8B-B14F-4D97-AF65-F5344CB8AC3E}">
        <p14:creationId xmlns:p14="http://schemas.microsoft.com/office/powerpoint/2010/main" val="5535661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19E40-B86B-0C10-082E-A61677A33FA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0AFF63F4-71E2-0513-33E4-C9F34D8E7840}"/>
              </a:ext>
            </a:extLst>
          </p:cNvPr>
          <p:cNvSpPr>
            <a:spLocks noGrp="1"/>
          </p:cNvSpPr>
          <p:nvPr>
            <p:ph idx="1"/>
          </p:nvPr>
        </p:nvSpPr>
        <p:spPr/>
        <p:txBody>
          <a:bodyPr>
            <a:normAutofit/>
          </a:bodyPr>
          <a:lstStyle/>
          <a:p>
            <a:pPr marL="0" indent="0" algn="ctr">
              <a:buNone/>
            </a:pPr>
            <a:r>
              <a:rPr lang="en-US" sz="4000" dirty="0">
                <a:solidFill>
                  <a:srgbClr val="FF0000"/>
                </a:solidFill>
                <a:latin typeface="Palatino Linotype" panose="02040502050505030304" pitchFamily="18" charset="0"/>
              </a:rPr>
              <a:t>Mechanisms of tumors resistance to vaccines are multifactorial and complex - multiple approaches to overcome resistance</a:t>
            </a:r>
          </a:p>
        </p:txBody>
      </p:sp>
    </p:spTree>
    <p:extLst>
      <p:ext uri="{BB962C8B-B14F-4D97-AF65-F5344CB8AC3E}">
        <p14:creationId xmlns:p14="http://schemas.microsoft.com/office/powerpoint/2010/main" val="2481093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0A269-9D24-C15E-035E-0F89B41B9949}"/>
              </a:ext>
            </a:extLst>
          </p:cNvPr>
          <p:cNvSpPr>
            <a:spLocks noGrp="1"/>
          </p:cNvSpPr>
          <p:nvPr>
            <p:ph type="title"/>
          </p:nvPr>
        </p:nvSpPr>
        <p:spPr/>
        <p:txBody>
          <a:bodyPr/>
          <a:lstStyle/>
          <a:p>
            <a:pPr algn="ctr"/>
            <a:r>
              <a:rPr lang="en-US" dirty="0">
                <a:latin typeface="Palatino Linotype" panose="02040502050505030304" pitchFamily="18" charset="0"/>
              </a:rPr>
              <a:t>Vaccines in Tumor Therapy</a:t>
            </a:r>
          </a:p>
        </p:txBody>
      </p:sp>
      <p:sp>
        <p:nvSpPr>
          <p:cNvPr id="3" name="Content Placeholder 2">
            <a:extLst>
              <a:ext uri="{FF2B5EF4-FFF2-40B4-BE49-F238E27FC236}">
                <a16:creationId xmlns:a16="http://schemas.microsoft.com/office/drawing/2014/main" id="{7FC0527E-07F7-232F-A8D7-EAA78482C852}"/>
              </a:ext>
            </a:extLst>
          </p:cNvPr>
          <p:cNvSpPr>
            <a:spLocks noGrp="1"/>
          </p:cNvSpPr>
          <p:nvPr>
            <p:ph idx="1"/>
          </p:nvPr>
        </p:nvSpPr>
        <p:spPr/>
        <p:txBody>
          <a:bodyPr>
            <a:normAutofit fontScale="92500" lnSpcReduction="10000"/>
          </a:bodyPr>
          <a:lstStyle/>
          <a:p>
            <a:r>
              <a:rPr lang="en-US" dirty="0">
                <a:latin typeface="Palatino Linotype" panose="02040502050505030304" pitchFamily="18" charset="0"/>
              </a:rPr>
              <a:t>First official vaccine 1796 Edward Jenner - cowpox vaccine against smallpox infection</a:t>
            </a:r>
          </a:p>
          <a:p>
            <a:r>
              <a:rPr lang="en-US" dirty="0">
                <a:latin typeface="Palatino Linotype" panose="02040502050505030304" pitchFamily="18" charset="0"/>
              </a:rPr>
              <a:t>The initial cancer vaccine based on tumor cells and tumor lysates was developed in 1980. autologous tumor cells to treat colorectal cancer</a:t>
            </a:r>
          </a:p>
          <a:p>
            <a:r>
              <a:rPr lang="en-US" dirty="0">
                <a:latin typeface="Palatino Linotype" panose="02040502050505030304" pitchFamily="18" charset="0"/>
              </a:rPr>
              <a:t>In the early 1990s, the first human tumor antigen melanoma-associated antigen 1 was identified</a:t>
            </a:r>
          </a:p>
          <a:p>
            <a:r>
              <a:rPr lang="en-US" dirty="0">
                <a:latin typeface="Palatino Linotype" panose="02040502050505030304" pitchFamily="18" charset="0"/>
              </a:rPr>
              <a:t>In 2010, a dendritic cell-based vaccine (</a:t>
            </a:r>
            <a:r>
              <a:rPr lang="en-US" dirty="0" err="1">
                <a:latin typeface="Palatino Linotype" panose="02040502050505030304" pitchFamily="18" charset="0"/>
              </a:rPr>
              <a:t>Sipuleucel</a:t>
            </a:r>
            <a:r>
              <a:rPr lang="en-US" dirty="0">
                <a:latin typeface="Palatino Linotype" panose="02040502050505030304" pitchFamily="18" charset="0"/>
              </a:rPr>
              <a:t>-T) was successfully used to treat prostate cancer</a:t>
            </a:r>
          </a:p>
          <a:p>
            <a:r>
              <a:rPr lang="en-US" dirty="0">
                <a:latin typeface="Palatino Linotype" panose="02040502050505030304" pitchFamily="18" charset="0"/>
              </a:rPr>
              <a:t>COVID-19 has urged the development of vaccine technology and brought cancer vaccines back into the public focus</a:t>
            </a:r>
          </a:p>
        </p:txBody>
      </p:sp>
    </p:spTree>
    <p:extLst>
      <p:ext uri="{BB962C8B-B14F-4D97-AF65-F5344CB8AC3E}">
        <p14:creationId xmlns:p14="http://schemas.microsoft.com/office/powerpoint/2010/main" val="29334623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7BD178-F824-D50C-C75F-7353C17D2B6C}"/>
              </a:ext>
            </a:extLst>
          </p:cNvPr>
          <p:cNvSpPr>
            <a:spLocks noGrp="1"/>
          </p:cNvSpPr>
          <p:nvPr>
            <p:ph type="title"/>
          </p:nvPr>
        </p:nvSpPr>
        <p:spPr/>
        <p:txBody>
          <a:bodyPr/>
          <a:lstStyle/>
          <a:p>
            <a:pPr algn="ctr"/>
            <a:r>
              <a:rPr lang="en-US" dirty="0">
                <a:latin typeface="Palatino Linotype" panose="02040502050505030304" pitchFamily="18" charset="0"/>
              </a:rPr>
              <a:t>Vaccines in Tumor Therapy</a:t>
            </a:r>
            <a:endParaRPr lang="en-US" dirty="0"/>
          </a:p>
        </p:txBody>
      </p:sp>
      <p:sp>
        <p:nvSpPr>
          <p:cNvPr id="3" name="Content Placeholder 2">
            <a:extLst>
              <a:ext uri="{FF2B5EF4-FFF2-40B4-BE49-F238E27FC236}">
                <a16:creationId xmlns:a16="http://schemas.microsoft.com/office/drawing/2014/main" id="{8E41C085-DC2E-ACB9-8741-0C4C6A9A724D}"/>
              </a:ext>
            </a:extLst>
          </p:cNvPr>
          <p:cNvSpPr>
            <a:spLocks noGrp="1"/>
          </p:cNvSpPr>
          <p:nvPr>
            <p:ph idx="1"/>
          </p:nvPr>
        </p:nvSpPr>
        <p:spPr/>
        <p:txBody>
          <a:bodyPr>
            <a:normAutofit fontScale="92500"/>
          </a:bodyPr>
          <a:lstStyle/>
          <a:p>
            <a:r>
              <a:rPr lang="en-US" dirty="0">
                <a:latin typeface="Palatino Linotype" panose="02040502050505030304" pitchFamily="18" charset="0"/>
              </a:rPr>
              <a:t>Tumor microenvironments (TMEs) involve a mixed composition of transforming immune cells, blood vessels, stromal cells, and extracellular matrix, creating tumors that are exclusive to their location and diverse in composition among individual patients</a:t>
            </a:r>
          </a:p>
          <a:p>
            <a:r>
              <a:rPr lang="en-US" dirty="0">
                <a:latin typeface="Palatino Linotype" panose="02040502050505030304" pitchFamily="18" charset="0"/>
              </a:rPr>
              <a:t>The metastatic progression, along with the distinct and peculiar composition of the TME, plays the most significant role in the patient’s response to treatment</a:t>
            </a:r>
          </a:p>
          <a:p>
            <a:r>
              <a:rPr lang="en-US" dirty="0">
                <a:latin typeface="Palatino Linotype" panose="02040502050505030304" pitchFamily="18" charset="0"/>
              </a:rPr>
              <a:t>All components of the transforming TME determine the changes and behavior of surrounding macromolecules and tissue development, creating complicated variations in immune response and tumor behavior, like suppression or stimulation of tumor growth</a:t>
            </a:r>
          </a:p>
        </p:txBody>
      </p:sp>
    </p:spTree>
    <p:extLst>
      <p:ext uri="{BB962C8B-B14F-4D97-AF65-F5344CB8AC3E}">
        <p14:creationId xmlns:p14="http://schemas.microsoft.com/office/powerpoint/2010/main" val="533565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3403BF-9EAE-9457-BEBE-5E12E7519A43}"/>
              </a:ext>
            </a:extLst>
          </p:cNvPr>
          <p:cNvSpPr>
            <a:spLocks noGrp="1"/>
          </p:cNvSpPr>
          <p:nvPr>
            <p:ph type="title"/>
          </p:nvPr>
        </p:nvSpPr>
        <p:spPr>
          <a:xfrm>
            <a:off x="838199" y="191389"/>
            <a:ext cx="10515600" cy="1325563"/>
          </a:xfrm>
        </p:spPr>
        <p:txBody>
          <a:bodyPr/>
          <a:lstStyle/>
          <a:p>
            <a:pPr algn="ctr"/>
            <a:r>
              <a:rPr lang="en-US" dirty="0">
                <a:latin typeface="Palatino Linotype" panose="02040502050505030304" pitchFamily="18" charset="0"/>
              </a:rPr>
              <a:t>Tumor Microenvironment - TME</a:t>
            </a:r>
          </a:p>
        </p:txBody>
      </p:sp>
      <p:pic>
        <p:nvPicPr>
          <p:cNvPr id="5" name="Content Placeholder 4">
            <a:extLst>
              <a:ext uri="{FF2B5EF4-FFF2-40B4-BE49-F238E27FC236}">
                <a16:creationId xmlns:a16="http://schemas.microsoft.com/office/drawing/2014/main" id="{1AA334B3-4233-464B-D4A3-A37036A582C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61360" y="1651888"/>
            <a:ext cx="5669280" cy="4894017"/>
          </a:xfrm>
        </p:spPr>
      </p:pic>
    </p:spTree>
    <p:extLst>
      <p:ext uri="{BB962C8B-B14F-4D97-AF65-F5344CB8AC3E}">
        <p14:creationId xmlns:p14="http://schemas.microsoft.com/office/powerpoint/2010/main" val="2118961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C7F40-B382-719D-E4E5-EAAC00273825}"/>
              </a:ext>
            </a:extLst>
          </p:cNvPr>
          <p:cNvSpPr>
            <a:spLocks noGrp="1"/>
          </p:cNvSpPr>
          <p:nvPr>
            <p:ph type="title"/>
          </p:nvPr>
        </p:nvSpPr>
        <p:spPr/>
        <p:txBody>
          <a:bodyPr/>
          <a:lstStyle/>
          <a:p>
            <a:pPr algn="ctr"/>
            <a:r>
              <a:rPr lang="en-US" dirty="0">
                <a:latin typeface="Palatino Linotype" panose="02040502050505030304" pitchFamily="18" charset="0"/>
              </a:rPr>
              <a:t>Vaccines in Tumor Therapy</a:t>
            </a:r>
          </a:p>
        </p:txBody>
      </p:sp>
      <p:sp>
        <p:nvSpPr>
          <p:cNvPr id="3" name="Content Placeholder 2">
            <a:extLst>
              <a:ext uri="{FF2B5EF4-FFF2-40B4-BE49-F238E27FC236}">
                <a16:creationId xmlns:a16="http://schemas.microsoft.com/office/drawing/2014/main" id="{094D9E5F-E6C5-29B4-392E-A6A8A2A13039}"/>
              </a:ext>
            </a:extLst>
          </p:cNvPr>
          <p:cNvSpPr>
            <a:spLocks noGrp="1"/>
          </p:cNvSpPr>
          <p:nvPr>
            <p:ph idx="1"/>
          </p:nvPr>
        </p:nvSpPr>
        <p:spPr/>
        <p:txBody>
          <a:bodyPr/>
          <a:lstStyle/>
          <a:p>
            <a:r>
              <a:rPr lang="en-US" dirty="0">
                <a:latin typeface="Palatino Linotype" panose="02040502050505030304" pitchFamily="18" charset="0"/>
              </a:rPr>
              <a:t>Cancer vaccines mainly use tumor-associated antigens (TAAs) and tumor-specific antigens (TSAs) to activate the patient's immune system</a:t>
            </a:r>
          </a:p>
          <a:p>
            <a:r>
              <a:rPr lang="en-US" dirty="0">
                <a:latin typeface="Palatino Linotype" panose="02040502050505030304" pitchFamily="18" charset="0"/>
              </a:rPr>
              <a:t>Vaccine could provoke both specific cellular immunity and humoral immune response to prevent tumor growth and ultimately eradicate tumor cells</a:t>
            </a:r>
          </a:p>
          <a:p>
            <a:r>
              <a:rPr lang="en-US" dirty="0">
                <a:latin typeface="Palatino Linotype" panose="02040502050505030304" pitchFamily="18" charset="0"/>
              </a:rPr>
              <a:t>More specific antigens and vaccine development platforms need to be developed</a:t>
            </a:r>
          </a:p>
        </p:txBody>
      </p:sp>
    </p:spTree>
    <p:extLst>
      <p:ext uri="{BB962C8B-B14F-4D97-AF65-F5344CB8AC3E}">
        <p14:creationId xmlns:p14="http://schemas.microsoft.com/office/powerpoint/2010/main" val="1580739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6943B-634A-A5A7-412E-C197C2E054CE}"/>
              </a:ext>
            </a:extLst>
          </p:cNvPr>
          <p:cNvSpPr>
            <a:spLocks noGrp="1"/>
          </p:cNvSpPr>
          <p:nvPr>
            <p:ph type="title"/>
          </p:nvPr>
        </p:nvSpPr>
        <p:spPr/>
        <p:txBody>
          <a:bodyPr/>
          <a:lstStyle/>
          <a:p>
            <a:pPr algn="ctr"/>
            <a:r>
              <a:rPr lang="en-US" dirty="0">
                <a:latin typeface="Palatino Linotype" panose="02040502050505030304" pitchFamily="18" charset="0"/>
              </a:rPr>
              <a:t>Vaccines in Tumor Therapy</a:t>
            </a:r>
          </a:p>
        </p:txBody>
      </p:sp>
      <p:sp>
        <p:nvSpPr>
          <p:cNvPr id="3" name="Content Placeholder 2">
            <a:extLst>
              <a:ext uri="{FF2B5EF4-FFF2-40B4-BE49-F238E27FC236}">
                <a16:creationId xmlns:a16="http://schemas.microsoft.com/office/drawing/2014/main" id="{2F7923CB-35CB-5FC8-512E-8A72AF3D149F}"/>
              </a:ext>
            </a:extLst>
          </p:cNvPr>
          <p:cNvSpPr>
            <a:spLocks noGrp="1"/>
          </p:cNvSpPr>
          <p:nvPr>
            <p:ph idx="1"/>
          </p:nvPr>
        </p:nvSpPr>
        <p:spPr/>
        <p:txBody>
          <a:bodyPr/>
          <a:lstStyle/>
          <a:p>
            <a:r>
              <a:rPr lang="en-US" dirty="0">
                <a:latin typeface="Palatino Linotype" panose="02040502050505030304" pitchFamily="18" charset="0"/>
              </a:rPr>
              <a:t>The treatment purposes, which aim to kill tumor cells via tumor antigen-specific cellular immune responses, make cancer vaccines different from traditional vaccines</a:t>
            </a:r>
          </a:p>
          <a:p>
            <a:r>
              <a:rPr lang="en-US" dirty="0">
                <a:latin typeface="Palatino Linotype" panose="02040502050505030304" pitchFamily="18" charset="0"/>
              </a:rPr>
              <a:t>Only two FDA-approved prophylactic vaccines have been applied to prevent malignancies caused by viruses by now (Hepatitis B virus and human papillomavirus)</a:t>
            </a:r>
          </a:p>
          <a:p>
            <a:r>
              <a:rPr lang="en-US" dirty="0">
                <a:latin typeface="Palatino Linotype" panose="02040502050505030304" pitchFamily="18" charset="0"/>
              </a:rPr>
              <a:t>Tumor antigens are endogenous with low immunogenicity</a:t>
            </a:r>
          </a:p>
          <a:p>
            <a:r>
              <a:rPr lang="en-US" dirty="0">
                <a:latin typeface="Palatino Linotype" panose="02040502050505030304" pitchFamily="18" charset="0"/>
              </a:rPr>
              <a:t>Tumor antigens are often difficult to elicit an effective immune response</a:t>
            </a:r>
          </a:p>
        </p:txBody>
      </p:sp>
    </p:spTree>
    <p:extLst>
      <p:ext uri="{BB962C8B-B14F-4D97-AF65-F5344CB8AC3E}">
        <p14:creationId xmlns:p14="http://schemas.microsoft.com/office/powerpoint/2010/main" val="35084294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1BB18-8EA3-1944-A7A5-9314536C5D6A}"/>
              </a:ext>
            </a:extLst>
          </p:cNvPr>
          <p:cNvSpPr>
            <a:spLocks noGrp="1"/>
          </p:cNvSpPr>
          <p:nvPr>
            <p:ph type="title"/>
          </p:nvPr>
        </p:nvSpPr>
        <p:spPr/>
        <p:txBody>
          <a:bodyPr/>
          <a:lstStyle/>
          <a:p>
            <a:pPr algn="ctr"/>
            <a:r>
              <a:rPr lang="en-US" dirty="0">
                <a:latin typeface="Palatino Linotype" panose="02040502050505030304" pitchFamily="18" charset="0"/>
              </a:rPr>
              <a:t> Division of Cancer Vaccines</a:t>
            </a:r>
          </a:p>
        </p:txBody>
      </p:sp>
      <p:sp>
        <p:nvSpPr>
          <p:cNvPr id="3" name="Content Placeholder 2">
            <a:extLst>
              <a:ext uri="{FF2B5EF4-FFF2-40B4-BE49-F238E27FC236}">
                <a16:creationId xmlns:a16="http://schemas.microsoft.com/office/drawing/2014/main" id="{691C7E7F-3253-DF89-AB91-6CAFB3E6FD1F}"/>
              </a:ext>
            </a:extLst>
          </p:cNvPr>
          <p:cNvSpPr>
            <a:spLocks noGrp="1"/>
          </p:cNvSpPr>
          <p:nvPr>
            <p:ph idx="1"/>
          </p:nvPr>
        </p:nvSpPr>
        <p:spPr>
          <a:xfrm>
            <a:off x="838200" y="1615313"/>
            <a:ext cx="10515600" cy="4351338"/>
          </a:xfrm>
        </p:spPr>
        <p:txBody>
          <a:bodyPr>
            <a:normAutofit/>
          </a:bodyPr>
          <a:lstStyle/>
          <a:p>
            <a:pPr marL="0" indent="0">
              <a:buNone/>
            </a:pPr>
            <a:r>
              <a:rPr lang="en-US" dirty="0">
                <a:latin typeface="Palatino Linotype" panose="02040502050505030304" pitchFamily="18" charset="0"/>
              </a:rPr>
              <a:t>CD8+ cytotoxic T cell-mediated </a:t>
            </a:r>
            <a:r>
              <a:rPr lang="en-US" dirty="0">
                <a:solidFill>
                  <a:srgbClr val="FF0000"/>
                </a:solidFill>
                <a:latin typeface="Palatino Linotype" panose="02040502050505030304" pitchFamily="18" charset="0"/>
              </a:rPr>
              <a:t>cellular immunity </a:t>
            </a:r>
            <a:r>
              <a:rPr lang="en-US" dirty="0">
                <a:latin typeface="Palatino Linotype" panose="02040502050505030304" pitchFamily="18" charset="0"/>
              </a:rPr>
              <a:t>is crucial in eliminating malignant cells. </a:t>
            </a:r>
          </a:p>
          <a:p>
            <a:pPr marL="0" indent="0">
              <a:buNone/>
            </a:pPr>
            <a:r>
              <a:rPr lang="en-US" dirty="0">
                <a:latin typeface="Palatino Linotype" panose="02040502050505030304" pitchFamily="18" charset="0"/>
              </a:rPr>
              <a:t>Four categories of cancer vaccines:</a:t>
            </a:r>
          </a:p>
          <a:p>
            <a:pPr marL="0" indent="0">
              <a:buNone/>
            </a:pPr>
            <a:endParaRPr lang="en-US" dirty="0"/>
          </a:p>
        </p:txBody>
      </p:sp>
      <p:pic>
        <p:nvPicPr>
          <p:cNvPr id="5" name="Picture 4">
            <a:extLst>
              <a:ext uri="{FF2B5EF4-FFF2-40B4-BE49-F238E27FC236}">
                <a16:creationId xmlns:a16="http://schemas.microsoft.com/office/drawing/2014/main" id="{BF0CEB2D-7374-3F0B-5BDD-67B971E5F8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5880" y="3429000"/>
            <a:ext cx="9037320" cy="3062515"/>
          </a:xfrm>
          <a:prstGeom prst="rect">
            <a:avLst/>
          </a:prstGeom>
        </p:spPr>
      </p:pic>
    </p:spTree>
    <p:extLst>
      <p:ext uri="{BB962C8B-B14F-4D97-AF65-F5344CB8AC3E}">
        <p14:creationId xmlns:p14="http://schemas.microsoft.com/office/powerpoint/2010/main" val="5408279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C84E0A-0292-5FBC-C8D5-732553B2E4ED}"/>
              </a:ext>
            </a:extLst>
          </p:cNvPr>
          <p:cNvSpPr>
            <a:spLocks noGrp="1"/>
          </p:cNvSpPr>
          <p:nvPr>
            <p:ph type="title"/>
          </p:nvPr>
        </p:nvSpPr>
        <p:spPr/>
        <p:txBody>
          <a:bodyPr/>
          <a:lstStyle/>
          <a:p>
            <a:pPr algn="ctr"/>
            <a:r>
              <a:rPr lang="en-US" dirty="0">
                <a:latin typeface="Palatino Linotype" panose="02040502050505030304" pitchFamily="18" charset="0"/>
              </a:rPr>
              <a:t>Division of Cancer Vaccines</a:t>
            </a:r>
            <a:endParaRPr lang="en-US" dirty="0"/>
          </a:p>
        </p:txBody>
      </p:sp>
      <p:sp>
        <p:nvSpPr>
          <p:cNvPr id="3" name="Content Placeholder 2">
            <a:extLst>
              <a:ext uri="{FF2B5EF4-FFF2-40B4-BE49-F238E27FC236}">
                <a16:creationId xmlns:a16="http://schemas.microsoft.com/office/drawing/2014/main" id="{EA56DFAF-2671-2F37-5058-48AACF295E3D}"/>
              </a:ext>
            </a:extLst>
          </p:cNvPr>
          <p:cNvSpPr>
            <a:spLocks noGrp="1"/>
          </p:cNvSpPr>
          <p:nvPr>
            <p:ph idx="1"/>
          </p:nvPr>
        </p:nvSpPr>
        <p:spPr/>
        <p:txBody>
          <a:bodyPr/>
          <a:lstStyle/>
          <a:p>
            <a:r>
              <a:rPr lang="en-US" dirty="0">
                <a:latin typeface="Palatino Linotype" panose="02040502050505030304" pitchFamily="18" charset="0"/>
              </a:rPr>
              <a:t>Vaccines that use whole cells as antigen carriers are called cell-based cancer vaccines. Cell-based vaccines are the main form of primeval cancer vaccines, where </a:t>
            </a:r>
            <a:r>
              <a:rPr lang="en-US" dirty="0">
                <a:solidFill>
                  <a:srgbClr val="FF0000"/>
                </a:solidFill>
                <a:latin typeface="Palatino Linotype" panose="02040502050505030304" pitchFamily="18" charset="0"/>
              </a:rPr>
              <a:t>dendritic cells (DCs) </a:t>
            </a:r>
            <a:r>
              <a:rPr lang="en-US" dirty="0">
                <a:latin typeface="Palatino Linotype" panose="02040502050505030304" pitchFamily="18" charset="0"/>
              </a:rPr>
              <a:t>vaccine has achieved significant results in clinical trials.</a:t>
            </a:r>
          </a:p>
          <a:p>
            <a:r>
              <a:rPr lang="en-US" dirty="0">
                <a:latin typeface="Palatino Linotype" panose="02040502050505030304" pitchFamily="18" charset="0"/>
              </a:rPr>
              <a:t>Virus-based cancer vaccines mainly use viruses as vectors to treat and prevent tumors</a:t>
            </a:r>
            <a:r>
              <a:rPr lang="en-US" dirty="0"/>
              <a:t>. </a:t>
            </a:r>
          </a:p>
          <a:p>
            <a:r>
              <a:rPr lang="en-US" dirty="0">
                <a:latin typeface="Palatino Linotype" panose="02040502050505030304" pitchFamily="18" charset="0"/>
              </a:rPr>
              <a:t>Peptide-based vaccines are composed of known or predicted tumor antigen epitopes. Peptide-based vaccines are often less immunogenic, requiring a combination with adjuvants to enhance their immunogenicity</a:t>
            </a:r>
          </a:p>
        </p:txBody>
      </p:sp>
    </p:spTree>
    <p:extLst>
      <p:ext uri="{BB962C8B-B14F-4D97-AF65-F5344CB8AC3E}">
        <p14:creationId xmlns:p14="http://schemas.microsoft.com/office/powerpoint/2010/main" val="9260814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1514</Words>
  <Application>Microsoft Office PowerPoint</Application>
  <PresentationFormat>Widescreen</PresentationFormat>
  <Paragraphs>117</Paragraphs>
  <Slides>25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Calibri Light</vt:lpstr>
      <vt:lpstr>Palatino Linotype</vt:lpstr>
      <vt:lpstr>Wingdings</vt:lpstr>
      <vt:lpstr>Office Theme</vt:lpstr>
      <vt:lpstr>Vaccines in Tumor Therapy 1</vt:lpstr>
      <vt:lpstr>Vaccines in Tumor Therapy</vt:lpstr>
      <vt:lpstr>Vaccines in Tumor Therapy</vt:lpstr>
      <vt:lpstr>Vaccines in Tumor Therapy</vt:lpstr>
      <vt:lpstr>Tumor Microenvironment - TME</vt:lpstr>
      <vt:lpstr>Vaccines in Tumor Therapy</vt:lpstr>
      <vt:lpstr>Vaccines in Tumor Therapy</vt:lpstr>
      <vt:lpstr> Division of Cancer Vaccines</vt:lpstr>
      <vt:lpstr>Division of Cancer Vaccines</vt:lpstr>
      <vt:lpstr>Division of Cancer Vaccines</vt:lpstr>
      <vt:lpstr>Mechanism of Cancer Vaccines</vt:lpstr>
      <vt:lpstr>Mechanism of Cancer Vaccines</vt:lpstr>
      <vt:lpstr>Early Cancer Vaccines Were Primarily Focused on TAAs</vt:lpstr>
      <vt:lpstr>TSAs Are a Class of Proteins Specifically Expressed in Tumor Cells</vt:lpstr>
      <vt:lpstr>Neoantigens - TSAs </vt:lpstr>
      <vt:lpstr>Anti-Tumor Immunity</vt:lpstr>
      <vt:lpstr>Anti-Tumor Immunity</vt:lpstr>
      <vt:lpstr>Anti-Tumor Immunity</vt:lpstr>
      <vt:lpstr>Anti-Tumor Immunity</vt:lpstr>
      <vt:lpstr>Anti-Tumor Immunity</vt:lpstr>
      <vt:lpstr>The Barriers in Vaccine Therapy</vt:lpstr>
      <vt:lpstr>Tumor Intrinsic Resistance </vt:lpstr>
      <vt:lpstr>Tumor Extrinsic Resistance </vt:lpstr>
      <vt:lpstr>Tumor Extrinsic Resistance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Vaccines in Tumor Therapy 1</dc:title>
  <dc:creator>Aleksandar Arsenijevic</dc:creator>
  <cp:lastModifiedBy>ivanjovanovic77@gmail.com</cp:lastModifiedBy>
  <cp:revision>2</cp:revision>
  <dcterms:created xsi:type="dcterms:W3CDTF">2024-01-09T08:15:50Z</dcterms:created>
  <dcterms:modified xsi:type="dcterms:W3CDTF">2024-01-09T15:46:20Z</dcterms:modified>
</cp:coreProperties>
</file>